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90" r:id="rId15"/>
    <p:sldId id="291" r:id="rId16"/>
    <p:sldId id="280" r:id="rId17"/>
    <p:sldId id="289" r:id="rId18"/>
    <p:sldId id="281" r:id="rId19"/>
    <p:sldId id="282" r:id="rId20"/>
    <p:sldId id="283" r:id="rId21"/>
    <p:sldId id="292" r:id="rId22"/>
    <p:sldId id="293" r:id="rId23"/>
    <p:sldId id="294" r:id="rId24"/>
    <p:sldId id="295" r:id="rId25"/>
    <p:sldId id="284" r:id="rId26"/>
    <p:sldId id="288" r:id="rId27"/>
    <p:sldId id="287" r:id="rId28"/>
    <p:sldId id="286" r:id="rId29"/>
    <p:sldId id="285" r:id="rId30"/>
    <p:sldId id="296" r:id="rId31"/>
    <p:sldId id="297" r:id="rId32"/>
    <p:sldId id="298" r:id="rId33"/>
    <p:sldId id="299" r:id="rId34"/>
    <p:sldId id="306" r:id="rId35"/>
    <p:sldId id="305" r:id="rId36"/>
    <p:sldId id="300" r:id="rId37"/>
    <p:sldId id="301" r:id="rId38"/>
    <p:sldId id="302" r:id="rId39"/>
    <p:sldId id="30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98182A"/>
    <a:srgbClr val="D12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1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36" y="18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5/29/18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Python: What’s in it for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Douglas Starnes</a:t>
            </a:r>
          </a:p>
          <a:p>
            <a:r>
              <a:rPr lang="en-US" dirty="0"/>
              <a:t>Music City Tech</a:t>
            </a:r>
          </a:p>
          <a:p>
            <a:r>
              <a:rPr lang="en-US" dirty="0"/>
              <a:t>June 2018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FB27A-762C-4A08-A5FC-E74DD5C83D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F4A6E-78F5-4C98-80C2-BF410535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6" y="161618"/>
            <a:ext cx="10127548" cy="6534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29948-6466-437F-A67E-4759428340A0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@</a:t>
            </a:r>
            <a:r>
              <a:rPr lang="en-US" sz="1400" dirty="0" err="1">
                <a:solidFill>
                  <a:schemeClr val="bg1"/>
                </a:solidFill>
              </a:rPr>
              <a:t>poweredbyaltnet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18FDA-3D4F-44B9-A423-09F9CA569AE4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A59B0-3AF1-42EC-8E24-7411CA5A219D}"/>
              </a:ext>
            </a:extLst>
          </p:cNvPr>
          <p:cNvSpPr txBox="1"/>
          <p:nvPr/>
        </p:nvSpPr>
        <p:spPr>
          <a:xfrm>
            <a:off x="552450" y="438150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haystack = 'she sells seashells down by the seashore'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DCE7C-6136-4BE0-96BE-CB647F5C360E}"/>
              </a:ext>
            </a:extLst>
          </p:cNvPr>
          <p:cNvSpPr txBox="1"/>
          <p:nvPr/>
        </p:nvSpPr>
        <p:spPr>
          <a:xfrm>
            <a:off x="552450" y="89832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CA2C-03C3-4A33-AB7E-C066F09F0D85}"/>
              </a:ext>
            </a:extLst>
          </p:cNvPr>
          <p:cNvSpPr txBox="1"/>
          <p:nvPr/>
        </p:nvSpPr>
        <p:spPr>
          <a:xfrm>
            <a:off x="552450" y="135850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words = </a:t>
            </a:r>
            <a:r>
              <a:rPr lang="en-US" sz="1400" dirty="0" err="1">
                <a:latin typeface="Source Code Pro" panose="020B0509030403020204" pitchFamily="49" charset="0"/>
              </a:rPr>
              <a:t>haystack.split</a:t>
            </a:r>
            <a:r>
              <a:rPr lang="en-US" sz="1400" dirty="0">
                <a:latin typeface="Source Code Pro" panose="020B0509030403020204" pitchFamily="49" charset="0"/>
              </a:rPr>
              <a:t>(' 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76444-DAAE-421D-8F47-31285C4AC6EF}"/>
              </a:ext>
            </a:extLst>
          </p:cNvPr>
          <p:cNvSpPr txBox="1"/>
          <p:nvPr/>
        </p:nvSpPr>
        <p:spPr>
          <a:xfrm>
            <a:off x="552450" y="1818681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653F-C03C-4871-9F1E-D530B44E9869}"/>
              </a:ext>
            </a:extLst>
          </p:cNvPr>
          <p:cNvSpPr txBox="1"/>
          <p:nvPr/>
        </p:nvSpPr>
        <p:spPr>
          <a:xfrm>
            <a:off x="958850" y="212496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+=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8E39AF-6071-4582-8877-515112D19035}"/>
              </a:ext>
            </a:extLst>
          </p:cNvPr>
          <p:cNvGrpSpPr/>
          <p:nvPr/>
        </p:nvGrpSpPr>
        <p:grpSpPr>
          <a:xfrm>
            <a:off x="943166" y="2258417"/>
            <a:ext cx="4745210" cy="2912744"/>
            <a:chOff x="943166" y="2258417"/>
            <a:chExt cx="4745210" cy="2912744"/>
          </a:xfrm>
        </p:grpSpPr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AC68D9A1-970B-4C91-958B-40D573BCCC17}"/>
                </a:ext>
              </a:extLst>
            </p:cNvPr>
            <p:cNvSpPr/>
            <p:nvPr/>
          </p:nvSpPr>
          <p:spPr>
            <a:xfrm rot="19289096">
              <a:off x="1074120" y="2258417"/>
              <a:ext cx="539750" cy="173285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A8BB30-7A90-471E-B89B-339ACCDB222A}"/>
                </a:ext>
              </a:extLst>
            </p:cNvPr>
            <p:cNvSpPr/>
            <p:nvPr/>
          </p:nvSpPr>
          <p:spPr>
            <a:xfrm>
              <a:off x="943166" y="3970832"/>
              <a:ext cx="4745210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Significant whitespace</a:t>
              </a:r>
            </a:p>
            <a:p>
              <a:pPr algn="ctr"/>
              <a:r>
                <a: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denotes scope!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933BB3-272E-40B1-9103-3AE2DEAAE98B}"/>
              </a:ext>
            </a:extLst>
          </p:cNvPr>
          <p:cNvSpPr txBox="1"/>
          <p:nvPr/>
        </p:nvSpPr>
        <p:spPr>
          <a:xfrm>
            <a:off x="5701243" y="1907130"/>
            <a:ext cx="5232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(int </a:t>
            </a:r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 = 0; </a:t>
            </a:r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 &lt; </a:t>
            </a:r>
            <a:r>
              <a:rPr lang="en-US" sz="1400" dirty="0" err="1">
                <a:latin typeface="Source Code Pro" panose="020B0509030403020204" pitchFamily="49" charset="0"/>
              </a:rPr>
              <a:t>length_of_words</a:t>
            </a:r>
            <a:r>
              <a:rPr lang="en-US" sz="1400" dirty="0">
                <a:latin typeface="Source Code Pro" panose="020B0509030403020204" pitchFamily="49" charset="0"/>
              </a:rPr>
              <a:t>; </a:t>
            </a:r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++) { … }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D7D8CE-1186-401A-BDE3-C21BCEA6F366}"/>
              </a:ext>
            </a:extLst>
          </p:cNvPr>
          <p:cNvCxnSpPr/>
          <p:nvPr/>
        </p:nvCxnSpPr>
        <p:spPr>
          <a:xfrm flipV="1">
            <a:off x="5688376" y="1907132"/>
            <a:ext cx="5257800" cy="307777"/>
          </a:xfrm>
          <a:prstGeom prst="line">
            <a:avLst/>
          </a:prstGeom>
          <a:ln w="1270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6DC631-3887-46D5-B4C9-129D883A0E00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BED8F8-7F78-4248-A0F5-5C984E83A10B}"/>
              </a:ext>
            </a:extLst>
          </p:cNvPr>
          <p:cNvSpPr/>
          <p:nvPr/>
        </p:nvSpPr>
        <p:spPr>
          <a:xfrm>
            <a:off x="342900" y="306628"/>
            <a:ext cx="5653454" cy="54663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B87BC-3157-3F45-9E60-55155DBE83B1}"/>
              </a:ext>
            </a:extLst>
          </p:cNvPr>
          <p:cNvSpPr txBox="1"/>
          <p:nvPr/>
        </p:nvSpPr>
        <p:spPr>
          <a:xfrm>
            <a:off x="7297615" y="407372"/>
            <a:ext cx="305885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Python is dynamically typed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E6EF60-49A9-4449-9BBD-F7617347D405}"/>
              </a:ext>
            </a:extLst>
          </p:cNvPr>
          <p:cNvCxnSpPr>
            <a:stCxn id="15" idx="1"/>
            <a:endCxn id="12" idx="6"/>
          </p:cNvCxnSpPr>
          <p:nvPr/>
        </p:nvCxnSpPr>
        <p:spPr>
          <a:xfrm flipH="1" flipV="1">
            <a:off x="5996354" y="579946"/>
            <a:ext cx="1301261" cy="120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AE076A6-C161-E743-842D-6651C9ACE536}"/>
              </a:ext>
            </a:extLst>
          </p:cNvPr>
          <p:cNvSpPr/>
          <p:nvPr/>
        </p:nvSpPr>
        <p:spPr>
          <a:xfrm>
            <a:off x="1611393" y="407372"/>
            <a:ext cx="307137" cy="33855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F1F61E-6E70-E940-AB76-0FCB506F769D}"/>
              </a:ext>
            </a:extLst>
          </p:cNvPr>
          <p:cNvSpPr txBox="1"/>
          <p:nvPr/>
        </p:nvSpPr>
        <p:spPr>
          <a:xfrm>
            <a:off x="6808505" y="906515"/>
            <a:ext cx="413767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Strings can be double or single quoted.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D65DBB-2005-E948-B9D0-E2469B4DF30E}"/>
              </a:ext>
            </a:extLst>
          </p:cNvPr>
          <p:cNvCxnSpPr>
            <a:stCxn id="19" idx="1"/>
            <a:endCxn id="18" idx="6"/>
          </p:cNvCxnSpPr>
          <p:nvPr/>
        </p:nvCxnSpPr>
        <p:spPr>
          <a:xfrm flipH="1" flipV="1">
            <a:off x="1918530" y="576650"/>
            <a:ext cx="4889975" cy="5145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6CA0D91-D847-6C47-A1D9-AE1566B10534}"/>
              </a:ext>
            </a:extLst>
          </p:cNvPr>
          <p:cNvSpPr/>
          <p:nvPr/>
        </p:nvSpPr>
        <p:spPr>
          <a:xfrm>
            <a:off x="474785" y="1358504"/>
            <a:ext cx="760705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EC2ABF-2801-614C-BBB1-43897363F848}"/>
              </a:ext>
            </a:extLst>
          </p:cNvPr>
          <p:cNvSpPr txBox="1"/>
          <p:nvPr/>
        </p:nvSpPr>
        <p:spPr>
          <a:xfrm>
            <a:off x="5996354" y="1337358"/>
            <a:ext cx="5246949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Python list is a sequence of valid Python values,</a:t>
            </a:r>
          </a:p>
          <a:p>
            <a:r>
              <a:rPr lang="en-US" dirty="0"/>
              <a:t>similar to a JavaScript array.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78221A-6CA7-534A-93BD-5EB132C1810B}"/>
              </a:ext>
            </a:extLst>
          </p:cNvPr>
          <p:cNvCxnSpPr>
            <a:stCxn id="23" idx="1"/>
            <a:endCxn id="22" idx="6"/>
          </p:cNvCxnSpPr>
          <p:nvPr/>
        </p:nvCxnSpPr>
        <p:spPr>
          <a:xfrm flipH="1" flipV="1">
            <a:off x="1235490" y="1512393"/>
            <a:ext cx="4760864" cy="1481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51ABDF-733D-B54C-8AF2-82DFC6763FC2}"/>
              </a:ext>
            </a:extLst>
          </p:cNvPr>
          <p:cNvSpPr txBox="1"/>
          <p:nvPr/>
        </p:nvSpPr>
        <p:spPr>
          <a:xfrm>
            <a:off x="4391559" y="2861096"/>
            <a:ext cx="727635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Source Code Pro" panose="020B0509030403020204" pitchFamily="49" charset="0"/>
              </a:rPr>
              <a:t>my_list</a:t>
            </a:r>
            <a:r>
              <a:rPr lang="en-US" dirty="0">
                <a:latin typeface="Source Code Pro" panose="020B0509030403020204" pitchFamily="49" charset="0"/>
              </a:rPr>
              <a:t> = [10, 3.14159, ‘a string’, [‘another’, ‘list’]]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E7AC8B-1755-E648-9089-9BE91711760B}"/>
              </a:ext>
            </a:extLst>
          </p:cNvPr>
          <p:cNvSpPr/>
          <p:nvPr/>
        </p:nvSpPr>
        <p:spPr>
          <a:xfrm>
            <a:off x="474785" y="1818681"/>
            <a:ext cx="2195552" cy="30628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C40E34-C942-1E4D-A552-A3397765E60C}"/>
              </a:ext>
            </a:extLst>
          </p:cNvPr>
          <p:cNvSpPr txBox="1"/>
          <p:nvPr/>
        </p:nvSpPr>
        <p:spPr>
          <a:xfrm>
            <a:off x="6576646" y="2450378"/>
            <a:ext cx="2188420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the list.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61676E-1054-E543-9929-5748CDAF9743}"/>
              </a:ext>
            </a:extLst>
          </p:cNvPr>
          <p:cNvCxnSpPr>
            <a:stCxn id="28" idx="1"/>
            <a:endCxn id="27" idx="6"/>
          </p:cNvCxnSpPr>
          <p:nvPr/>
        </p:nvCxnSpPr>
        <p:spPr>
          <a:xfrm flipH="1" flipV="1">
            <a:off x="2670337" y="1971825"/>
            <a:ext cx="3906309" cy="6632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1" grpId="0"/>
      <p:bldP spid="12" grpId="1" animBg="1"/>
      <p:bldP spid="12" grpId="2" animBg="1"/>
      <p:bldP spid="15" grpId="0" animBg="1"/>
      <p:bldP spid="15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434B48-C18C-4CC9-A9F7-E6D0F04E5965}"/>
              </a:ext>
            </a:extLst>
          </p:cNvPr>
          <p:cNvSpPr txBox="1"/>
          <p:nvPr/>
        </p:nvSpPr>
        <p:spPr>
          <a:xfrm>
            <a:off x="698500" y="1143000"/>
            <a:ext cx="1009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PEP-8 is a ‘Python Enhancement Proposal’ which is a recommendation for coding style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65B6F-7884-4A5F-81BF-47C630C734B4}"/>
              </a:ext>
            </a:extLst>
          </p:cNvPr>
          <p:cNvSpPr txBox="1"/>
          <p:nvPr/>
        </p:nvSpPr>
        <p:spPr>
          <a:xfrm>
            <a:off x="698500" y="1512332"/>
            <a:ext cx="425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recommendation for indentation is: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1ABA8-A470-4D07-BA8E-31A4722B2A7F}"/>
              </a:ext>
            </a:extLst>
          </p:cNvPr>
          <p:cNvSpPr txBox="1"/>
          <p:nvPr/>
        </p:nvSpPr>
        <p:spPr>
          <a:xfrm>
            <a:off x="1123950" y="188166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BC4A1-9523-4C85-AEA1-117DE6E0C236}"/>
              </a:ext>
            </a:extLst>
          </p:cNvPr>
          <p:cNvSpPr txBox="1"/>
          <p:nvPr/>
        </p:nvSpPr>
        <p:spPr>
          <a:xfrm>
            <a:off x="1123949" y="225099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b="1" dirty="0"/>
              <a:t>not</a:t>
            </a:r>
            <a:r>
              <a:rPr lang="en-US" dirty="0"/>
              <a:t> tabs)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7E066-8E02-4373-BBD3-6C4515CB42DB}"/>
              </a:ext>
            </a:extLst>
          </p:cNvPr>
          <p:cNvSpPr txBox="1"/>
          <p:nvPr/>
        </p:nvSpPr>
        <p:spPr>
          <a:xfrm>
            <a:off x="698500" y="2620328"/>
            <a:ext cx="629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is </a:t>
            </a:r>
            <a:r>
              <a:rPr lang="en-US" b="1" dirty="0"/>
              <a:t>very</a:t>
            </a:r>
            <a:r>
              <a:rPr lang="en-US" dirty="0"/>
              <a:t> strict about enforcing consistent indentation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ABD36-AA93-4007-B9DA-ECDD8DFDD94A}"/>
              </a:ext>
            </a:extLst>
          </p:cNvPr>
          <p:cNvSpPr txBox="1"/>
          <p:nvPr/>
        </p:nvSpPr>
        <p:spPr>
          <a:xfrm>
            <a:off x="698500" y="2989660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 spaces and tabs will cause trouble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FCF67-7D9C-4D97-BBB2-6201DD292BD8}"/>
              </a:ext>
            </a:extLst>
          </p:cNvPr>
          <p:cNvSpPr txBox="1"/>
          <p:nvPr/>
        </p:nvSpPr>
        <p:spPr>
          <a:xfrm>
            <a:off x="698500" y="335899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Mixing widths will cause trouble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E8904-9F01-480C-8866-C14DC5F74C99}"/>
              </a:ext>
            </a:extLst>
          </p:cNvPr>
          <p:cNvSpPr txBox="1"/>
          <p:nvPr/>
        </p:nvSpPr>
        <p:spPr>
          <a:xfrm>
            <a:off x="1122494" y="3708043"/>
            <a:ext cx="4786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(I’ve seen some versions allow it, but it’s still better to use the same width)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F2206-5768-475A-89C0-6394227DF91B}"/>
              </a:ext>
            </a:extLst>
          </p:cNvPr>
          <p:cNvSpPr txBox="1"/>
          <p:nvPr/>
        </p:nvSpPr>
        <p:spPr>
          <a:xfrm>
            <a:off x="718810" y="3949372"/>
            <a:ext cx="739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now back to your regularly scheduled demo, already in progress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04CC3-C5CB-4D33-90D8-39F7C6B5A812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727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18FDA-3D4F-44B9-A423-09F9CA569AE4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A59B0-3AF1-42EC-8E24-7411CA5A219D}"/>
              </a:ext>
            </a:extLst>
          </p:cNvPr>
          <p:cNvSpPr txBox="1"/>
          <p:nvPr/>
        </p:nvSpPr>
        <p:spPr>
          <a:xfrm>
            <a:off x="552450" y="438150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haystack = 'she sells seashells down by the seashore'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DCE7C-6136-4BE0-96BE-CB647F5C360E}"/>
              </a:ext>
            </a:extLst>
          </p:cNvPr>
          <p:cNvSpPr txBox="1"/>
          <p:nvPr/>
        </p:nvSpPr>
        <p:spPr>
          <a:xfrm>
            <a:off x="552450" y="89832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CA2C-03C3-4A33-AB7E-C066F09F0D85}"/>
              </a:ext>
            </a:extLst>
          </p:cNvPr>
          <p:cNvSpPr txBox="1"/>
          <p:nvPr/>
        </p:nvSpPr>
        <p:spPr>
          <a:xfrm>
            <a:off x="552450" y="135850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words = </a:t>
            </a:r>
            <a:r>
              <a:rPr lang="en-US" sz="1400" dirty="0" err="1">
                <a:latin typeface="Source Code Pro" panose="020B0509030403020204" pitchFamily="49" charset="0"/>
              </a:rPr>
              <a:t>haystack.split</a:t>
            </a:r>
            <a:r>
              <a:rPr lang="en-US" sz="1400" dirty="0">
                <a:latin typeface="Source Code Pro" panose="020B0509030403020204" pitchFamily="49" charset="0"/>
              </a:rPr>
              <a:t>(' 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76444-DAAE-421D-8F47-31285C4AC6EF}"/>
              </a:ext>
            </a:extLst>
          </p:cNvPr>
          <p:cNvSpPr txBox="1"/>
          <p:nvPr/>
        </p:nvSpPr>
        <p:spPr>
          <a:xfrm>
            <a:off x="552450" y="1818681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653F-C03C-4871-9F1E-D530B44E9869}"/>
              </a:ext>
            </a:extLst>
          </p:cNvPr>
          <p:cNvSpPr txBox="1"/>
          <p:nvPr/>
        </p:nvSpPr>
        <p:spPr>
          <a:xfrm>
            <a:off x="958850" y="212496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+=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E064B-AC10-4FD2-B039-3DD747C13E0A}"/>
              </a:ext>
            </a:extLst>
          </p:cNvPr>
          <p:cNvSpPr txBox="1"/>
          <p:nvPr/>
        </p:nvSpPr>
        <p:spPr>
          <a:xfrm>
            <a:off x="552450" y="2585145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(counter))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2C21-8A98-43DB-BC32-5DFD110F2ACB}"/>
              </a:ext>
            </a:extLst>
          </p:cNvPr>
          <p:cNvSpPr txBox="1"/>
          <p:nvPr/>
        </p:nvSpPr>
        <p:spPr>
          <a:xfrm>
            <a:off x="552450" y="3041104"/>
            <a:ext cx="6521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len</a:t>
            </a:r>
            <a:r>
              <a:rPr lang="en-US" sz="1400" dirty="0">
                <a:latin typeface="Source Code Pro" panose="020B0509030403020204" pitchFamily="49" charset="0"/>
              </a:rPr>
              <a:t>(words))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35E0A-25F9-46D5-AA52-C9F0AC81D147}"/>
              </a:ext>
            </a:extLst>
          </p:cNvPr>
          <p:cNvSpPr txBox="1"/>
          <p:nvPr/>
        </p:nvSpPr>
        <p:spPr>
          <a:xfrm>
            <a:off x="552450" y="3505798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072CA-D7A0-45AE-929D-1B1767086E3F}"/>
              </a:ext>
            </a:extLst>
          </p:cNvPr>
          <p:cNvSpPr txBox="1"/>
          <p:nvPr/>
        </p:nvSpPr>
        <p:spPr>
          <a:xfrm>
            <a:off x="552450" y="3956850"/>
            <a:ext cx="70583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('s'):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F6BF-9D3D-4B87-BBA9-6741358B09FA}"/>
              </a:ext>
            </a:extLst>
          </p:cNvPr>
          <p:cNvSpPr txBox="1"/>
          <p:nvPr/>
        </p:nvSpPr>
        <p:spPr>
          <a:xfrm>
            <a:off x="552450" y="5271006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[word for word in words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('s’)]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77C65-ECD2-4E02-9B2A-5F3895E8E3AD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937FBE-ACB5-F84D-AD93-943F8A01522B}"/>
              </a:ext>
            </a:extLst>
          </p:cNvPr>
          <p:cNvSpPr/>
          <p:nvPr/>
        </p:nvSpPr>
        <p:spPr>
          <a:xfrm>
            <a:off x="483577" y="2585145"/>
            <a:ext cx="835269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FF64C-8FE4-0545-895A-E87EAA736E0B}"/>
              </a:ext>
            </a:extLst>
          </p:cNvPr>
          <p:cNvSpPr txBox="1"/>
          <p:nvPr/>
        </p:nvSpPr>
        <p:spPr>
          <a:xfrm>
            <a:off x="5593563" y="1602269"/>
            <a:ext cx="2949846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/>
              <a:t> is a built-in function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C26E47-943A-B948-974B-157C9C943D87}"/>
              </a:ext>
            </a:extLst>
          </p:cNvPr>
          <p:cNvCxnSpPr>
            <a:stCxn id="9" idx="1"/>
            <a:endCxn id="8" idx="6"/>
          </p:cNvCxnSpPr>
          <p:nvPr/>
        </p:nvCxnSpPr>
        <p:spPr>
          <a:xfrm flipH="1">
            <a:off x="1318846" y="1786935"/>
            <a:ext cx="4274717" cy="952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4BC947C-89B3-5E4F-A4ED-4CBA071E7EC4}"/>
              </a:ext>
            </a:extLst>
          </p:cNvPr>
          <p:cNvSpPr/>
          <p:nvPr/>
        </p:nvSpPr>
        <p:spPr>
          <a:xfrm>
            <a:off x="958851" y="2469418"/>
            <a:ext cx="5685332" cy="52316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7BB5B-393F-F643-AF90-A873A857EA38}"/>
              </a:ext>
            </a:extLst>
          </p:cNvPr>
          <p:cNvSpPr txBox="1"/>
          <p:nvPr/>
        </p:nvSpPr>
        <p:spPr>
          <a:xfrm>
            <a:off x="8049733" y="2529863"/>
            <a:ext cx="3068469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Modern format string using </a:t>
            </a:r>
          </a:p>
          <a:p>
            <a:r>
              <a:rPr lang="en-US" dirty="0"/>
              <a:t>positional placeholders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ECEC21-ED74-8D4D-A8A6-CDA8188368A5}"/>
              </a:ext>
            </a:extLst>
          </p:cNvPr>
          <p:cNvCxnSpPr>
            <a:cxnSpLocks/>
            <a:stCxn id="25" idx="1"/>
            <a:endCxn id="22" idx="6"/>
          </p:cNvCxnSpPr>
          <p:nvPr/>
        </p:nvCxnSpPr>
        <p:spPr>
          <a:xfrm flipH="1" flipV="1">
            <a:off x="6644183" y="2731003"/>
            <a:ext cx="1405550" cy="1220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643E3-3F9D-C147-88AB-94664193BDE5}"/>
              </a:ext>
            </a:extLst>
          </p:cNvPr>
          <p:cNvSpPr txBox="1"/>
          <p:nvPr/>
        </p:nvSpPr>
        <p:spPr>
          <a:xfrm>
            <a:off x="6412557" y="3434913"/>
            <a:ext cx="4855816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venue in [‘Tech’, ‘Code’, ‘Data’, ‘Agile’]: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print(‘Music City %s’ % venue)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5274BF-2678-D746-BB76-308C71D1358F}"/>
              </a:ext>
            </a:extLst>
          </p:cNvPr>
          <p:cNvSpPr/>
          <p:nvPr/>
        </p:nvSpPr>
        <p:spPr>
          <a:xfrm>
            <a:off x="5143500" y="2992587"/>
            <a:ext cx="677008" cy="42893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60F021-C13B-724E-82AF-F2E3374EDC10}"/>
              </a:ext>
            </a:extLst>
          </p:cNvPr>
          <p:cNvSpPr txBox="1"/>
          <p:nvPr/>
        </p:nvSpPr>
        <p:spPr>
          <a:xfrm>
            <a:off x="7778637" y="3322052"/>
            <a:ext cx="3435556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/>
              <a:t> is another built-in function </a:t>
            </a:r>
          </a:p>
          <a:p>
            <a:r>
              <a:rPr lang="en-US" dirty="0"/>
              <a:t>that returns the number of</a:t>
            </a:r>
          </a:p>
          <a:p>
            <a:r>
              <a:rPr lang="en-US" dirty="0"/>
              <a:t>values in the list or other object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8A5A02-D7F5-6342-A1F7-F174C28F8329}"/>
              </a:ext>
            </a:extLst>
          </p:cNvPr>
          <p:cNvCxnSpPr>
            <a:stCxn id="32" idx="1"/>
            <a:endCxn id="31" idx="6"/>
          </p:cNvCxnSpPr>
          <p:nvPr/>
        </p:nvCxnSpPr>
        <p:spPr>
          <a:xfrm flipH="1" flipV="1">
            <a:off x="5820508" y="3207052"/>
            <a:ext cx="1958129" cy="576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359B3DD-D811-264E-BBBA-BDD5D5C9A79D}"/>
              </a:ext>
            </a:extLst>
          </p:cNvPr>
          <p:cNvSpPr/>
          <p:nvPr/>
        </p:nvSpPr>
        <p:spPr>
          <a:xfrm>
            <a:off x="791308" y="4075205"/>
            <a:ext cx="2807008" cy="6726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BA1A9C-C3C6-BD4B-BC8C-9FA1DB70B5B4}"/>
              </a:ext>
            </a:extLst>
          </p:cNvPr>
          <p:cNvSpPr txBox="1"/>
          <p:nvPr/>
        </p:nvSpPr>
        <p:spPr>
          <a:xfrm>
            <a:off x="6226958" y="4126726"/>
            <a:ext cx="3645550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syntax for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is similar to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E11076-DA97-3D4A-AC35-056B8D06F724}"/>
              </a:ext>
            </a:extLst>
          </p:cNvPr>
          <p:cNvCxnSpPr>
            <a:stCxn id="37" idx="1"/>
          </p:cNvCxnSpPr>
          <p:nvPr/>
        </p:nvCxnSpPr>
        <p:spPr>
          <a:xfrm flipH="1">
            <a:off x="3636949" y="4311392"/>
            <a:ext cx="2590009" cy="115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19" grpId="0"/>
      <p:bldP spid="8" grpId="0" animBg="1"/>
      <p:bldP spid="8" grpId="1" animBg="1"/>
      <p:bldP spid="9" grpId="0" animBg="1"/>
      <p:bldP spid="9" grpId="1" animBg="1"/>
      <p:bldP spid="22" grpId="0" animBg="1"/>
      <p:bldP spid="22" grpId="1" animBg="1"/>
      <p:bldP spid="25" grpId="0" animBg="1"/>
      <p:bldP spid="25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11A45F-97D2-4A4A-BDAF-ED278C478E56}"/>
              </a:ext>
            </a:extLst>
          </p:cNvPr>
          <p:cNvSpPr txBox="1"/>
          <p:nvPr/>
        </p:nvSpPr>
        <p:spPr>
          <a:xfrm>
            <a:off x="554403" y="621484"/>
            <a:ext cx="7042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some_words</a:t>
            </a:r>
            <a:r>
              <a:rPr lang="en-US" sz="1400" dirty="0">
                <a:latin typeface="Source Code Pro" panose="020B0509030403020204" pitchFamily="49" charset="0"/>
              </a:rPr>
              <a:t> = [‘apples’, ‘bananas’, ‘carrots’, ‘eggplant’, ‘zucchini’]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E73BC-3001-DF46-A89C-C822BF9849CC}"/>
              </a:ext>
            </a:extLst>
          </p:cNvPr>
          <p:cNvSpPr txBox="1"/>
          <p:nvPr/>
        </p:nvSpPr>
        <p:spPr>
          <a:xfrm>
            <a:off x="554403" y="10552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cap_words</a:t>
            </a:r>
            <a:r>
              <a:rPr lang="en-US" sz="1400" dirty="0">
                <a:latin typeface="Source Code Pro" panose="020B0509030403020204" pitchFamily="49" charset="0"/>
              </a:rPr>
              <a:t> = []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for word in </a:t>
            </a:r>
            <a:r>
              <a:rPr lang="en-US" sz="1400" dirty="0" err="1">
                <a:latin typeface="Source Code Pro" panose="020B0509030403020204" pitchFamily="49" charset="0"/>
              </a:rPr>
              <a:t>some_words</a:t>
            </a:r>
            <a:r>
              <a:rPr lang="en-US" sz="1400" dirty="0">
                <a:latin typeface="Source Code Pro" panose="020B0509030403020204" pitchFamily="49" charset="0"/>
              </a:rPr>
              <a:t>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cap_word</a:t>
            </a:r>
            <a:r>
              <a:rPr lang="en-US" sz="1400" dirty="0">
                <a:latin typeface="Source Code Pro" panose="020B0509030403020204" pitchFamily="49" charset="0"/>
              </a:rPr>
              <a:t> = word[0].upper() + word[1:]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cap_words.append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cap_word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1A5E5-2651-504E-B985-1C89D0EF596C}"/>
              </a:ext>
            </a:extLst>
          </p:cNvPr>
          <p:cNvSpPr txBox="1"/>
          <p:nvPr/>
        </p:nvSpPr>
        <p:spPr>
          <a:xfrm>
            <a:off x="554403" y="2327609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cap_words</a:t>
            </a:r>
            <a:r>
              <a:rPr lang="en-US" sz="1400" dirty="0">
                <a:latin typeface="Source Code Pro" panose="020B0509030403020204" pitchFamily="49" charset="0"/>
              </a:rPr>
              <a:t> = [word[0].upper() + word[1:] for word in </a:t>
            </a:r>
            <a:r>
              <a:rPr lang="en-US" sz="1400" dirty="0" err="1">
                <a:latin typeface="Source Code Pro" panose="020B0509030403020204" pitchFamily="49" charset="0"/>
              </a:rPr>
              <a:t>some_words</a:t>
            </a:r>
            <a:r>
              <a:rPr lang="en-US" sz="1400" dirty="0">
                <a:latin typeface="Source Code Pro" panose="020B0509030403020204" pitchFamily="49" charset="0"/>
              </a:rPr>
              <a:t>]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A7BED-1C2A-2D40-A6EE-852B754E3C55}"/>
              </a:ext>
            </a:extLst>
          </p:cNvPr>
          <p:cNvSpPr txBox="1"/>
          <p:nvPr/>
        </p:nvSpPr>
        <p:spPr>
          <a:xfrm>
            <a:off x="1037492" y="3587262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temporary list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4E6098-EBDF-1F4D-855C-C297453A2CC9}"/>
              </a:ext>
            </a:extLst>
          </p:cNvPr>
          <p:cNvGrpSpPr/>
          <p:nvPr/>
        </p:nvGrpSpPr>
        <p:grpSpPr>
          <a:xfrm>
            <a:off x="7385539" y="3587262"/>
            <a:ext cx="2548086" cy="2646488"/>
            <a:chOff x="7385539" y="3587262"/>
            <a:chExt cx="2548086" cy="26464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6864C-4D03-894D-8405-776A74D502BF}"/>
                </a:ext>
              </a:extLst>
            </p:cNvPr>
            <p:cNvSpPr txBox="1"/>
            <p:nvPr/>
          </p:nvSpPr>
          <p:spPr>
            <a:xfrm>
              <a:off x="7385539" y="3587262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some_words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84C6E6-22B1-6447-B14C-EA584F984BBC}"/>
                </a:ext>
              </a:extLst>
            </p:cNvPr>
            <p:cNvSpPr/>
            <p:nvPr/>
          </p:nvSpPr>
          <p:spPr>
            <a:xfrm>
              <a:off x="7454194" y="4079630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55039F-4D20-F141-AEAB-D10BFEE9A41F}"/>
                </a:ext>
              </a:extLst>
            </p:cNvPr>
            <p:cNvSpPr/>
            <p:nvPr/>
          </p:nvSpPr>
          <p:spPr>
            <a:xfrm>
              <a:off x="7454194" y="4510454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bananas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6F4438-407A-E848-96BC-415E5DF1A592}"/>
                </a:ext>
              </a:extLst>
            </p:cNvPr>
            <p:cNvSpPr/>
            <p:nvPr/>
          </p:nvSpPr>
          <p:spPr>
            <a:xfrm>
              <a:off x="7454194" y="4941278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carrots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B68F93-0E92-0A48-A971-0A8EC0A81005}"/>
                </a:ext>
              </a:extLst>
            </p:cNvPr>
            <p:cNvSpPr/>
            <p:nvPr/>
          </p:nvSpPr>
          <p:spPr>
            <a:xfrm>
              <a:off x="7454193" y="5372102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eggplant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80936-64A8-7D46-8036-758CEC1E4D6C}"/>
                </a:ext>
              </a:extLst>
            </p:cNvPr>
            <p:cNvSpPr/>
            <p:nvPr/>
          </p:nvSpPr>
          <p:spPr>
            <a:xfrm>
              <a:off x="7454192" y="5802926"/>
              <a:ext cx="2479431" cy="43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zucchini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2070D87-5D49-8E4B-9870-0E19F4495C35}"/>
              </a:ext>
            </a:extLst>
          </p:cNvPr>
          <p:cNvSpPr/>
          <p:nvPr/>
        </p:nvSpPr>
        <p:spPr>
          <a:xfrm>
            <a:off x="1037494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AEA0B4-26D8-BB40-B01C-1FDFA21075C9}"/>
              </a:ext>
            </a:extLst>
          </p:cNvPr>
          <p:cNvSpPr/>
          <p:nvPr/>
        </p:nvSpPr>
        <p:spPr>
          <a:xfrm>
            <a:off x="1037494" y="4510454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Bananas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F65729-9721-7946-BABF-F7733ED10E9D}"/>
              </a:ext>
            </a:extLst>
          </p:cNvPr>
          <p:cNvSpPr/>
          <p:nvPr/>
        </p:nvSpPr>
        <p:spPr>
          <a:xfrm>
            <a:off x="1037494" y="4941278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Carrots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FBF92-4E27-154A-AFC3-22245F7A35B9}"/>
              </a:ext>
            </a:extLst>
          </p:cNvPr>
          <p:cNvSpPr/>
          <p:nvPr/>
        </p:nvSpPr>
        <p:spPr>
          <a:xfrm>
            <a:off x="1037493" y="5372102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Eggplant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18B8E6-FB7E-D641-92A1-9395EADF5C05}"/>
              </a:ext>
            </a:extLst>
          </p:cNvPr>
          <p:cNvSpPr/>
          <p:nvPr/>
        </p:nvSpPr>
        <p:spPr>
          <a:xfrm>
            <a:off x="1037492" y="5802926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Zucchini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215583-53CE-0B46-9A04-CF4F260C1093}"/>
              </a:ext>
            </a:extLst>
          </p:cNvPr>
          <p:cNvSpPr/>
          <p:nvPr/>
        </p:nvSpPr>
        <p:spPr>
          <a:xfrm>
            <a:off x="7457013" y="4079630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3716A0-E3CF-E746-A7E3-8E1AF648FAC4}"/>
              </a:ext>
            </a:extLst>
          </p:cNvPr>
          <p:cNvSpPr/>
          <p:nvPr/>
        </p:nvSpPr>
        <p:spPr>
          <a:xfrm>
            <a:off x="7464119" y="4513385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AB1992-6687-EA48-910B-16EDF2AFE71E}"/>
              </a:ext>
            </a:extLst>
          </p:cNvPr>
          <p:cNvSpPr/>
          <p:nvPr/>
        </p:nvSpPr>
        <p:spPr>
          <a:xfrm>
            <a:off x="7457011" y="4938348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CEB1D7-9D61-7F4F-B46A-2492D8C7A40D}"/>
              </a:ext>
            </a:extLst>
          </p:cNvPr>
          <p:cNvSpPr/>
          <p:nvPr/>
        </p:nvSpPr>
        <p:spPr>
          <a:xfrm>
            <a:off x="7457013" y="5370637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05F2EF-CCF4-8842-86CE-08717526752D}"/>
              </a:ext>
            </a:extLst>
          </p:cNvPr>
          <p:cNvSpPr/>
          <p:nvPr/>
        </p:nvSpPr>
        <p:spPr>
          <a:xfrm>
            <a:off x="7457013" y="5805857"/>
            <a:ext cx="2479431" cy="43082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2C294B-E95B-924C-940A-3F656E34ACD3}"/>
              </a:ext>
            </a:extLst>
          </p:cNvPr>
          <p:cNvSpPr/>
          <p:nvPr/>
        </p:nvSpPr>
        <p:spPr>
          <a:xfrm>
            <a:off x="4316181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CF8EE0-004F-904E-B0A9-3FF8DC47D5CA}"/>
              </a:ext>
            </a:extLst>
          </p:cNvPr>
          <p:cNvSpPr/>
          <p:nvPr/>
        </p:nvSpPr>
        <p:spPr>
          <a:xfrm>
            <a:off x="4314493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89D212-7B39-8044-B912-90A15B895715}"/>
              </a:ext>
            </a:extLst>
          </p:cNvPr>
          <p:cNvSpPr/>
          <p:nvPr/>
        </p:nvSpPr>
        <p:spPr>
          <a:xfrm>
            <a:off x="4314493" y="4079630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+ </a:t>
            </a:r>
            <a:r>
              <a:rPr lang="en-US" dirty="0" err="1"/>
              <a:t>pples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00714-C0EF-C941-9631-6D0CB5F250A7}"/>
              </a:ext>
            </a:extLst>
          </p:cNvPr>
          <p:cNvSpPr/>
          <p:nvPr/>
        </p:nvSpPr>
        <p:spPr>
          <a:xfrm>
            <a:off x="1850375" y="2224789"/>
            <a:ext cx="812883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E925B8-C8AD-9C4C-81A1-F51179537ECB}"/>
              </a:ext>
            </a:extLst>
          </p:cNvPr>
          <p:cNvSpPr/>
          <p:nvPr/>
        </p:nvSpPr>
        <p:spPr>
          <a:xfrm>
            <a:off x="2544821" y="2224789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D51B15-0FF3-0E44-8C52-15D4161DB9BC}"/>
              </a:ext>
            </a:extLst>
          </p:cNvPr>
          <p:cNvSpPr/>
          <p:nvPr/>
        </p:nvSpPr>
        <p:spPr>
          <a:xfrm>
            <a:off x="3589508" y="2224789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4EF2DDB-D384-E14F-8E79-488E476A4A55}"/>
              </a:ext>
            </a:extLst>
          </p:cNvPr>
          <p:cNvSpPr/>
          <p:nvPr/>
        </p:nvSpPr>
        <p:spPr>
          <a:xfrm>
            <a:off x="4744294" y="2224789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347DEFD-68C9-9C48-8521-94F89E3E8181}"/>
              </a:ext>
            </a:extLst>
          </p:cNvPr>
          <p:cNvSpPr/>
          <p:nvPr/>
        </p:nvSpPr>
        <p:spPr>
          <a:xfrm>
            <a:off x="1850375" y="2221733"/>
            <a:ext cx="812883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C67D6F-93C1-6043-84ED-7BE03BCBEA1B}"/>
              </a:ext>
            </a:extLst>
          </p:cNvPr>
          <p:cNvSpPr/>
          <p:nvPr/>
        </p:nvSpPr>
        <p:spPr>
          <a:xfrm>
            <a:off x="2544821" y="2221733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014CA6-8D88-D24B-AAF6-C0EF94E8591D}"/>
              </a:ext>
            </a:extLst>
          </p:cNvPr>
          <p:cNvSpPr/>
          <p:nvPr/>
        </p:nvSpPr>
        <p:spPr>
          <a:xfrm>
            <a:off x="3589508" y="2221733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5C474B-08D3-904A-B1DD-F27A0995F0DA}"/>
              </a:ext>
            </a:extLst>
          </p:cNvPr>
          <p:cNvSpPr/>
          <p:nvPr/>
        </p:nvSpPr>
        <p:spPr>
          <a:xfrm>
            <a:off x="4744294" y="2221733"/>
            <a:ext cx="972102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D22CAB-8E6C-0A40-BD00-6C635B8CB804}"/>
              </a:ext>
            </a:extLst>
          </p:cNvPr>
          <p:cNvSpPr/>
          <p:nvPr/>
        </p:nvSpPr>
        <p:spPr>
          <a:xfrm>
            <a:off x="4314488" y="4496924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437839-1191-DF40-BCC9-FAFD0127F4EA}"/>
              </a:ext>
            </a:extLst>
          </p:cNvPr>
          <p:cNvSpPr/>
          <p:nvPr/>
        </p:nvSpPr>
        <p:spPr>
          <a:xfrm>
            <a:off x="4312800" y="4489599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A2DFA0-7AF9-2341-BEB3-736F793F1994}"/>
              </a:ext>
            </a:extLst>
          </p:cNvPr>
          <p:cNvSpPr/>
          <p:nvPr/>
        </p:nvSpPr>
        <p:spPr>
          <a:xfrm>
            <a:off x="4314483" y="4492529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+ </a:t>
            </a:r>
            <a:r>
              <a:rPr lang="en-US" dirty="0" err="1"/>
              <a:t>ananas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844177-D5FE-2E45-87DA-72CF56A510A8}"/>
              </a:ext>
            </a:extLst>
          </p:cNvPr>
          <p:cNvSpPr/>
          <p:nvPr/>
        </p:nvSpPr>
        <p:spPr>
          <a:xfrm>
            <a:off x="4312800" y="4926281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+ </a:t>
            </a:r>
            <a:r>
              <a:rPr lang="en-US" dirty="0" err="1"/>
              <a:t>arrots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834678-3683-F248-8478-59CF13D89E08}"/>
              </a:ext>
            </a:extLst>
          </p:cNvPr>
          <p:cNvSpPr/>
          <p:nvPr/>
        </p:nvSpPr>
        <p:spPr>
          <a:xfrm>
            <a:off x="4317310" y="5353834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 + </a:t>
            </a:r>
            <a:r>
              <a:rPr lang="en-US" dirty="0" err="1"/>
              <a:t>ggplant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B6FB18-4F54-644A-BCFF-54DE493D5554}"/>
              </a:ext>
            </a:extLst>
          </p:cNvPr>
          <p:cNvSpPr/>
          <p:nvPr/>
        </p:nvSpPr>
        <p:spPr>
          <a:xfrm>
            <a:off x="4313028" y="5787245"/>
            <a:ext cx="2479431" cy="430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 + </a:t>
            </a:r>
            <a:r>
              <a:rPr lang="en-US" dirty="0" err="1"/>
              <a:t>ucchini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24A348-A1FB-5246-8A09-240F84C73C58}"/>
              </a:ext>
            </a:extLst>
          </p:cNvPr>
          <p:cNvSpPr txBox="1"/>
          <p:nvPr/>
        </p:nvSpPr>
        <p:spPr>
          <a:xfrm>
            <a:off x="1037492" y="3574866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cap_words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A94EF11-832F-2E44-BE0B-40599FA430E7}"/>
              </a:ext>
            </a:extLst>
          </p:cNvPr>
          <p:cNvSpPr/>
          <p:nvPr/>
        </p:nvSpPr>
        <p:spPr>
          <a:xfrm>
            <a:off x="554403" y="2221733"/>
            <a:ext cx="1054589" cy="5008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>
            <a:extLst>
              <a:ext uri="{FF2B5EF4-FFF2-40B4-BE49-F238E27FC236}">
                <a16:creationId xmlns:a16="http://schemas.microsoft.com/office/drawing/2014/main" id="{EA8E6903-048D-C747-ADCA-D8C0BEF2A7A2}"/>
              </a:ext>
            </a:extLst>
          </p:cNvPr>
          <p:cNvSpPr/>
          <p:nvPr/>
        </p:nvSpPr>
        <p:spPr>
          <a:xfrm>
            <a:off x="10093569" y="4079630"/>
            <a:ext cx="808893" cy="4006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3A45CC06-4B95-A54E-9D18-7F15D16A0301}"/>
              </a:ext>
            </a:extLst>
          </p:cNvPr>
          <p:cNvSpPr/>
          <p:nvPr/>
        </p:nvSpPr>
        <p:spPr>
          <a:xfrm>
            <a:off x="10093568" y="4527081"/>
            <a:ext cx="808893" cy="4006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87F8A3-0D3A-7D4E-99C1-23C25BE6FF0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96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6" grpId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3" grpId="0" animBg="1"/>
      <p:bldP spid="43" grpId="1" animBg="1"/>
      <p:bldP spid="44" grpId="0" animBg="1"/>
      <p:bldP spid="4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718FDA-3D4F-44B9-A423-09F9CA569AE4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A59B0-3AF1-42EC-8E24-7411CA5A219D}"/>
              </a:ext>
            </a:extLst>
          </p:cNvPr>
          <p:cNvSpPr txBox="1"/>
          <p:nvPr/>
        </p:nvSpPr>
        <p:spPr>
          <a:xfrm>
            <a:off x="552450" y="438150"/>
            <a:ext cx="587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haystack = 'she sells seashells down by the seashore'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DCE7C-6136-4BE0-96BE-CB647F5C360E}"/>
              </a:ext>
            </a:extLst>
          </p:cNvPr>
          <p:cNvSpPr txBox="1"/>
          <p:nvPr/>
        </p:nvSpPr>
        <p:spPr>
          <a:xfrm>
            <a:off x="552450" y="89832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ACA2C-03C3-4A33-AB7E-C066F09F0D85}"/>
              </a:ext>
            </a:extLst>
          </p:cNvPr>
          <p:cNvSpPr txBox="1"/>
          <p:nvPr/>
        </p:nvSpPr>
        <p:spPr>
          <a:xfrm>
            <a:off x="552450" y="135850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words = </a:t>
            </a:r>
            <a:r>
              <a:rPr lang="en-US" sz="1400" dirty="0" err="1">
                <a:latin typeface="Source Code Pro" panose="020B0509030403020204" pitchFamily="49" charset="0"/>
              </a:rPr>
              <a:t>haystack.split</a:t>
            </a:r>
            <a:r>
              <a:rPr lang="en-US" sz="1400" dirty="0">
                <a:latin typeface="Source Code Pro" panose="020B0509030403020204" pitchFamily="49" charset="0"/>
              </a:rPr>
              <a:t>(' 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76444-DAAE-421D-8F47-31285C4AC6EF}"/>
              </a:ext>
            </a:extLst>
          </p:cNvPr>
          <p:cNvSpPr txBox="1"/>
          <p:nvPr/>
        </p:nvSpPr>
        <p:spPr>
          <a:xfrm>
            <a:off x="552450" y="1818681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653F-C03C-4871-9F1E-D530B44E9869}"/>
              </a:ext>
            </a:extLst>
          </p:cNvPr>
          <p:cNvSpPr txBox="1"/>
          <p:nvPr/>
        </p:nvSpPr>
        <p:spPr>
          <a:xfrm>
            <a:off x="958850" y="2124969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counter +=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E064B-AC10-4FD2-B039-3DD747C13E0A}"/>
              </a:ext>
            </a:extLst>
          </p:cNvPr>
          <p:cNvSpPr txBox="1"/>
          <p:nvPr/>
        </p:nvSpPr>
        <p:spPr>
          <a:xfrm>
            <a:off x="552450" y="2585145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(counter))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2C21-8A98-43DB-BC32-5DFD110F2ACB}"/>
              </a:ext>
            </a:extLst>
          </p:cNvPr>
          <p:cNvSpPr txBox="1"/>
          <p:nvPr/>
        </p:nvSpPr>
        <p:spPr>
          <a:xfrm>
            <a:off x="552450" y="3041104"/>
            <a:ext cx="6521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print('There are {0} words in </a:t>
            </a:r>
            <a:r>
              <a:rPr lang="en-US" sz="1400" dirty="0" err="1">
                <a:latin typeface="Source Code Pro" panose="020B0509030403020204" pitchFamily="49" charset="0"/>
              </a:rPr>
              <a:t>haystack.'.format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len</a:t>
            </a:r>
            <a:r>
              <a:rPr lang="en-US" sz="1400" dirty="0">
                <a:latin typeface="Source Code Pro" panose="020B0509030403020204" pitchFamily="49" charset="0"/>
              </a:rPr>
              <a:t>(words))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35E0A-25F9-46D5-AA52-C9F0AC81D147}"/>
              </a:ext>
            </a:extLst>
          </p:cNvPr>
          <p:cNvSpPr txBox="1"/>
          <p:nvPr/>
        </p:nvSpPr>
        <p:spPr>
          <a:xfrm>
            <a:off x="552450" y="3505798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072CA-D7A0-45AE-929D-1B1767086E3F}"/>
              </a:ext>
            </a:extLst>
          </p:cNvPr>
          <p:cNvSpPr txBox="1"/>
          <p:nvPr/>
        </p:nvSpPr>
        <p:spPr>
          <a:xfrm>
            <a:off x="552450" y="3956850"/>
            <a:ext cx="70583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('s'):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F6BF-9D3D-4B87-BBA9-6741358B09FA}"/>
              </a:ext>
            </a:extLst>
          </p:cNvPr>
          <p:cNvSpPr txBox="1"/>
          <p:nvPr/>
        </p:nvSpPr>
        <p:spPr>
          <a:xfrm>
            <a:off x="552450" y="5271006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[word for word in words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('s’)]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B23365-38E5-4341-91C4-183A458D4B08}"/>
              </a:ext>
            </a:extLst>
          </p:cNvPr>
          <p:cNvSpPr/>
          <p:nvPr/>
        </p:nvSpPr>
        <p:spPr>
          <a:xfrm>
            <a:off x="552450" y="5583250"/>
            <a:ext cx="9645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len</a:t>
            </a:r>
            <a:r>
              <a:rPr lang="en-US" sz="1400" dirty="0">
                <a:latin typeface="Source Code Pro" panose="020B0509030403020204" pitchFamily="49" charset="0"/>
              </a:rPr>
              <a:t>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AAA3EE-C21A-4AA6-B8A0-6694289F66BF}"/>
              </a:ext>
            </a:extLst>
          </p:cNvPr>
          <p:cNvSpPr txBox="1"/>
          <p:nvPr/>
        </p:nvSpPr>
        <p:spPr>
          <a:xfrm>
            <a:off x="552450" y="5881743"/>
            <a:ext cx="6091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= [1 for word in words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('s’)]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57F910-2F1B-4B44-A560-E051BB94A1E2}"/>
              </a:ext>
            </a:extLst>
          </p:cNvPr>
          <p:cNvSpPr/>
          <p:nvPr/>
        </p:nvSpPr>
        <p:spPr>
          <a:xfrm>
            <a:off x="552450" y="6193987"/>
            <a:ext cx="9645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print("There are {0} 's' words in the </a:t>
            </a:r>
            <a:r>
              <a:rPr lang="en-US" sz="1400" dirty="0" err="1">
                <a:latin typeface="Source Code Pro" panose="020B0509030403020204" pitchFamily="49" charset="0"/>
              </a:rPr>
              <a:t>haystack".format</a:t>
            </a:r>
            <a:r>
              <a:rPr lang="en-US" sz="1400" dirty="0">
                <a:latin typeface="Source Code Pro" panose="020B0509030403020204" pitchFamily="49" charset="0"/>
              </a:rPr>
              <a:t>(sum(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)))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77C65-ECD2-4E02-9B2A-5F3895E8E3AD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056F51-A1DD-2D4A-8AA0-0C8CCF09240F}"/>
              </a:ext>
            </a:extLst>
          </p:cNvPr>
          <p:cNvSpPr/>
          <p:nvPr/>
        </p:nvSpPr>
        <p:spPr>
          <a:xfrm>
            <a:off x="1471749" y="5817326"/>
            <a:ext cx="531222" cy="37219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D302C0-51EE-0D47-8FFF-EEF5707FEDA9}"/>
              </a:ext>
            </a:extLst>
          </p:cNvPr>
          <p:cNvSpPr txBox="1"/>
          <p:nvPr/>
        </p:nvSpPr>
        <p:spPr>
          <a:xfrm>
            <a:off x="8708073" y="5424894"/>
            <a:ext cx="210826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Returns a list of 1’s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7BA0AF-8445-9D41-8044-071CC882D57F}"/>
              </a:ext>
            </a:extLst>
          </p:cNvPr>
          <p:cNvCxnSpPr>
            <a:stCxn id="26" idx="1"/>
            <a:endCxn id="10" idx="6"/>
          </p:cNvCxnSpPr>
          <p:nvPr/>
        </p:nvCxnSpPr>
        <p:spPr>
          <a:xfrm flipH="1">
            <a:off x="2002971" y="5609560"/>
            <a:ext cx="6705102" cy="393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EB7A1-1A5C-5347-84EB-0E5C615C2B7B}"/>
              </a:ext>
            </a:extLst>
          </p:cNvPr>
          <p:cNvSpPr txBox="1"/>
          <p:nvPr/>
        </p:nvSpPr>
        <p:spPr>
          <a:xfrm>
            <a:off x="9424224" y="4734804"/>
            <a:ext cx="901209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[1, 1, 1, 1]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33FFA6-B967-BA4D-BDB5-2D449F37632B}"/>
              </a:ext>
            </a:extLst>
          </p:cNvPr>
          <p:cNvSpPr/>
          <p:nvPr/>
        </p:nvSpPr>
        <p:spPr>
          <a:xfrm>
            <a:off x="5869577" y="6189520"/>
            <a:ext cx="696686" cy="36070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873E29-ECDE-7340-B1A1-E398E0CFA440}"/>
              </a:ext>
            </a:extLst>
          </p:cNvPr>
          <p:cNvSpPr txBox="1"/>
          <p:nvPr/>
        </p:nvSpPr>
        <p:spPr>
          <a:xfrm>
            <a:off x="9226717" y="5945185"/>
            <a:ext cx="185820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 all of the 1’s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7C28E1-EA04-3B4E-97A9-924940B26034}"/>
              </a:ext>
            </a:extLst>
          </p:cNvPr>
          <p:cNvCxnSpPr>
            <a:stCxn id="40" idx="1"/>
            <a:endCxn id="35" idx="6"/>
          </p:cNvCxnSpPr>
          <p:nvPr/>
        </p:nvCxnSpPr>
        <p:spPr>
          <a:xfrm flipH="1">
            <a:off x="6566263" y="6129851"/>
            <a:ext cx="2660454" cy="2400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3A6C99-BB10-8D4E-BC32-D7749C95CFE3}"/>
              </a:ext>
            </a:extLst>
          </p:cNvPr>
          <p:cNvGrpSpPr/>
          <p:nvPr/>
        </p:nvGrpSpPr>
        <p:grpSpPr>
          <a:xfrm>
            <a:off x="7183550" y="1251244"/>
            <a:ext cx="3536515" cy="2562331"/>
            <a:chOff x="7175935" y="745927"/>
            <a:chExt cx="3536515" cy="256233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E670339-847B-284A-A664-FEDE8280A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5935" y="1666282"/>
              <a:ext cx="2472856" cy="1641976"/>
            </a:xfrm>
            <a:prstGeom prst="rect">
              <a:avLst/>
            </a:prstGeom>
          </p:spPr>
        </p:pic>
        <p:sp>
          <p:nvSpPr>
            <p:cNvPr id="45" name="Speech Bubble: Rectangle 15">
              <a:extLst>
                <a:ext uri="{FF2B5EF4-FFF2-40B4-BE49-F238E27FC236}">
                  <a16:creationId xmlns:a16="http://schemas.microsoft.com/office/drawing/2014/main" id="{D4C945BF-F0A7-C948-95BA-FDFF1ED3B719}"/>
                </a:ext>
              </a:extLst>
            </p:cNvPr>
            <p:cNvSpPr/>
            <p:nvPr/>
          </p:nvSpPr>
          <p:spPr>
            <a:xfrm>
              <a:off x="8832850" y="745927"/>
              <a:ext cx="1879600" cy="968573"/>
            </a:xfrm>
            <a:prstGeom prst="wedgeRectCallout">
              <a:avLst>
                <a:gd name="adj1" fmla="val -44144"/>
                <a:gd name="adj2" fmla="val 736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I’ll take ‘swords’ for $400.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10" grpId="0" animBg="1"/>
      <p:bldP spid="10" grpId="1" animBg="1"/>
      <p:bldP spid="26" grpId="0" animBg="1"/>
      <p:bldP spid="26" grpId="1" animBg="1"/>
      <p:bldP spid="38" grpId="0" animBg="1"/>
      <p:bldP spid="38" grpId="1" animBg="1"/>
      <p:bldP spid="35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1E37B-07E0-479E-BB06-BBBE78BAB438}"/>
              </a:ext>
            </a:extLst>
          </p:cNvPr>
          <p:cNvSpPr txBox="1"/>
          <p:nvPr/>
        </p:nvSpPr>
        <p:spPr>
          <a:xfrm>
            <a:off x="552450" y="438150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 = ('http', 'musiccitytech.com', 80)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DCA0F-1712-4C39-88C4-E2FE078E6418}"/>
              </a:ext>
            </a:extLst>
          </p:cNvPr>
          <p:cNvSpPr txBox="1"/>
          <p:nvPr/>
        </p:nvSpPr>
        <p:spPr>
          <a:xfrm>
            <a:off x="552450" y="898327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 =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C1F2A-726F-4B6C-9264-67316F56B1D3}"/>
              </a:ext>
            </a:extLst>
          </p:cNvPr>
          <p:cNvSpPr txBox="1"/>
          <p:nvPr/>
        </p:nvSpPr>
        <p:spPr>
          <a:xfrm>
            <a:off x="552450" y="135556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BC2F-AC59-4749-91E1-C0C7489244F3}"/>
              </a:ext>
            </a:extLst>
          </p:cNvPr>
          <p:cNvSpPr txBox="1"/>
          <p:nvPr/>
        </p:nvSpPr>
        <p:spPr>
          <a:xfrm>
            <a:off x="552450" y="1812809"/>
            <a:ext cx="4695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servers = [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('https', 'musiccitytech.com', 443),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'test.musiccitytech.com', 8080),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('smtp', 'mail.musiccitytech.com', 25),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'musiccitytech.com', 80)]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95E7F-A13F-4E14-A51F-5BE9046D93C8}"/>
              </a:ext>
            </a:extLst>
          </p:cNvPr>
          <p:cNvSpPr txBox="1"/>
          <p:nvPr/>
        </p:nvSpPr>
        <p:spPr>
          <a:xfrm>
            <a:off x="552450" y="3131824"/>
            <a:ext cx="28696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def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(phase):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phase == ‘secure’: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servers[0]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‘test’: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servers[1]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‘mail’: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servers[2]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else: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ACB10-5C59-4DE8-BCDB-FC33124E22B2}"/>
              </a:ext>
            </a:extLst>
          </p:cNvPr>
          <p:cNvSpPr txBox="1"/>
          <p:nvPr/>
        </p:nvSpPr>
        <p:spPr>
          <a:xfrm>
            <a:off x="552450" y="5312613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(‘test’)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BBDBC-169A-4311-9228-83936EAC705C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627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1E37B-07E0-479E-BB06-BBBE78BAB438}"/>
              </a:ext>
            </a:extLst>
          </p:cNvPr>
          <p:cNvSpPr txBox="1"/>
          <p:nvPr/>
        </p:nvSpPr>
        <p:spPr>
          <a:xfrm>
            <a:off x="552450" y="438150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 = ('http', 'musiccitytech.com', 80)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DCA0F-1712-4C39-88C4-E2FE078E6418}"/>
              </a:ext>
            </a:extLst>
          </p:cNvPr>
          <p:cNvSpPr txBox="1"/>
          <p:nvPr/>
        </p:nvSpPr>
        <p:spPr>
          <a:xfrm>
            <a:off x="552450" y="898327"/>
            <a:ext cx="319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 =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C1F2A-726F-4B6C-9264-67316F56B1D3}"/>
              </a:ext>
            </a:extLst>
          </p:cNvPr>
          <p:cNvSpPr txBox="1"/>
          <p:nvPr/>
        </p:nvSpPr>
        <p:spPr>
          <a:xfrm>
            <a:off x="552450" y="1355568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5BC2F-AC59-4749-91E1-C0C7489244F3}"/>
              </a:ext>
            </a:extLst>
          </p:cNvPr>
          <p:cNvSpPr txBox="1"/>
          <p:nvPr/>
        </p:nvSpPr>
        <p:spPr>
          <a:xfrm>
            <a:off x="552450" y="1812809"/>
            <a:ext cx="46955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servers = [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('https', 'musiccitytech.com', 443),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'test.musiccitytech.com', 8080),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('smtp', 'mail.musiccitytech.com', 25),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('http', 'musiccitytech.com', 80)]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95E7F-A13F-4E14-A51F-5BE9046D93C8}"/>
              </a:ext>
            </a:extLst>
          </p:cNvPr>
          <p:cNvSpPr txBox="1"/>
          <p:nvPr/>
        </p:nvSpPr>
        <p:spPr>
          <a:xfrm>
            <a:off x="552450" y="3131824"/>
            <a:ext cx="28696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def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(phase):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phase == ‘secure’: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servers[0]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‘test’: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servers[1]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elif</a:t>
            </a:r>
            <a:r>
              <a:rPr lang="en-US" sz="1400" dirty="0">
                <a:latin typeface="Source Code Pro" panose="020B0509030403020204" pitchFamily="49" charset="0"/>
              </a:rPr>
              <a:t> phase == ‘mail’: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servers[2]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else: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ACB10-5C59-4DE8-BCDB-FC33124E22B2}"/>
              </a:ext>
            </a:extLst>
          </p:cNvPr>
          <p:cNvSpPr txBox="1"/>
          <p:nvPr/>
        </p:nvSpPr>
        <p:spPr>
          <a:xfrm>
            <a:off x="552450" y="5312613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_ =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(‘test’)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BBDBC-169A-4311-9228-83936EAC705C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A39435-5E57-4E23-94E2-D2A721CC4DB5}"/>
              </a:ext>
            </a:extLst>
          </p:cNvPr>
          <p:cNvSpPr/>
          <p:nvPr/>
        </p:nvSpPr>
        <p:spPr>
          <a:xfrm>
            <a:off x="1403633" y="285750"/>
            <a:ext cx="4053883" cy="6125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363C1-70ED-4D55-A8BE-C23A8C3ADD14}"/>
              </a:ext>
            </a:extLst>
          </p:cNvPr>
          <p:cNvSpPr txBox="1"/>
          <p:nvPr/>
        </p:nvSpPr>
        <p:spPr>
          <a:xfrm>
            <a:off x="7938655" y="1206104"/>
            <a:ext cx="3318537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‘tuple’ is similar to a list but </a:t>
            </a:r>
          </a:p>
          <a:p>
            <a:r>
              <a:rPr lang="en-US" dirty="0"/>
              <a:t>is fixed-length and immutable.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4F8BFF-CA69-47AF-99D5-7D80FAC1DBDE}"/>
              </a:ext>
            </a:extLst>
          </p:cNvPr>
          <p:cNvCxnSpPr>
            <a:stCxn id="11" idx="1"/>
            <a:endCxn id="6" idx="6"/>
          </p:cNvCxnSpPr>
          <p:nvPr/>
        </p:nvCxnSpPr>
        <p:spPr>
          <a:xfrm flipH="1" flipV="1">
            <a:off x="5457516" y="592039"/>
            <a:ext cx="2481139" cy="937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06268B8-6B31-47BA-933C-A92F020BEBCF}"/>
              </a:ext>
            </a:extLst>
          </p:cNvPr>
          <p:cNvSpPr/>
          <p:nvPr/>
        </p:nvSpPr>
        <p:spPr>
          <a:xfrm>
            <a:off x="480951" y="745927"/>
            <a:ext cx="3263398" cy="60670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9A69AB-09B0-4C51-9D3A-2A7A2486AEB6}"/>
              </a:ext>
            </a:extLst>
          </p:cNvPr>
          <p:cNvSpPr txBox="1"/>
          <p:nvPr/>
        </p:nvSpPr>
        <p:spPr>
          <a:xfrm>
            <a:off x="7018318" y="2134119"/>
            <a:ext cx="4094391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Values in a tuple can be extracted and </a:t>
            </a:r>
          </a:p>
          <a:p>
            <a:r>
              <a:rPr lang="en-US" dirty="0"/>
              <a:t>assigned to variables simultaneously.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83FB58-D2FB-41BB-A548-4C95E3D43D9D}"/>
              </a:ext>
            </a:extLst>
          </p:cNvPr>
          <p:cNvCxnSpPr>
            <a:stCxn id="18" idx="1"/>
            <a:endCxn id="17" idx="6"/>
          </p:cNvCxnSpPr>
          <p:nvPr/>
        </p:nvCxnSpPr>
        <p:spPr>
          <a:xfrm flipH="1" flipV="1">
            <a:off x="3744349" y="1049280"/>
            <a:ext cx="3273969" cy="1408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4C3DAE9-A711-49AB-B029-D5BD924D8608}"/>
              </a:ext>
            </a:extLst>
          </p:cNvPr>
          <p:cNvSpPr/>
          <p:nvPr/>
        </p:nvSpPr>
        <p:spPr>
          <a:xfrm>
            <a:off x="1963753" y="1437065"/>
            <a:ext cx="369293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AF1DF0-04B1-46D2-927C-3E146D45BC71}"/>
              </a:ext>
            </a:extLst>
          </p:cNvPr>
          <p:cNvSpPr txBox="1"/>
          <p:nvPr/>
        </p:nvSpPr>
        <p:spPr>
          <a:xfrm>
            <a:off x="6680272" y="3029579"/>
            <a:ext cx="5001690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underscore is used for a ‘throwaway’ value.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FA7946-3AE7-46F6-A8EB-DFFFA15E4817}"/>
              </a:ext>
            </a:extLst>
          </p:cNvPr>
          <p:cNvCxnSpPr>
            <a:stCxn id="22" idx="1"/>
            <a:endCxn id="21" idx="6"/>
          </p:cNvCxnSpPr>
          <p:nvPr/>
        </p:nvCxnSpPr>
        <p:spPr>
          <a:xfrm flipH="1" flipV="1">
            <a:off x="2333046" y="1590954"/>
            <a:ext cx="4347226" cy="1623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6753F61-994D-4A56-875A-A5F848CE620A}"/>
              </a:ext>
            </a:extLst>
          </p:cNvPr>
          <p:cNvSpPr/>
          <p:nvPr/>
        </p:nvSpPr>
        <p:spPr>
          <a:xfrm>
            <a:off x="480951" y="3029579"/>
            <a:ext cx="3028207" cy="50926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5737D-4E7B-4F05-8681-0E56274A081E}"/>
              </a:ext>
            </a:extLst>
          </p:cNvPr>
          <p:cNvSpPr txBox="1"/>
          <p:nvPr/>
        </p:nvSpPr>
        <p:spPr>
          <a:xfrm>
            <a:off x="6626480" y="3630796"/>
            <a:ext cx="4286751" cy="12003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function begins with the def keyword, </a:t>
            </a:r>
          </a:p>
          <a:p>
            <a:r>
              <a:rPr lang="en-US" dirty="0"/>
              <a:t>the name of the function, </a:t>
            </a:r>
          </a:p>
          <a:p>
            <a:r>
              <a:rPr lang="en-US" dirty="0"/>
              <a:t>the parameter list in parentheses </a:t>
            </a:r>
          </a:p>
          <a:p>
            <a:r>
              <a:rPr lang="en-US" dirty="0"/>
              <a:t>and a colon.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96812A-205B-40EC-ABB1-5CE22C635C27}"/>
              </a:ext>
            </a:extLst>
          </p:cNvPr>
          <p:cNvCxnSpPr>
            <a:stCxn id="26" idx="1"/>
            <a:endCxn id="25" idx="6"/>
          </p:cNvCxnSpPr>
          <p:nvPr/>
        </p:nvCxnSpPr>
        <p:spPr>
          <a:xfrm flipH="1" flipV="1">
            <a:off x="3509158" y="3284213"/>
            <a:ext cx="3117322" cy="9467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0DF4DF3-1D82-4DF5-953A-E1CB74937DF9}"/>
              </a:ext>
            </a:extLst>
          </p:cNvPr>
          <p:cNvSpPr/>
          <p:nvPr/>
        </p:nvSpPr>
        <p:spPr>
          <a:xfrm>
            <a:off x="795648" y="3284213"/>
            <a:ext cx="961900" cy="181940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1238DB-3A2C-49D3-83FB-110CA464AD3A}"/>
              </a:ext>
            </a:extLst>
          </p:cNvPr>
          <p:cNvSpPr txBox="1"/>
          <p:nvPr/>
        </p:nvSpPr>
        <p:spPr>
          <a:xfrm>
            <a:off x="6729991" y="5097169"/>
            <a:ext cx="452720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the use of </a:t>
            </a:r>
            <a:r>
              <a:rPr lang="en-US" dirty="0" err="1"/>
              <a:t>elif</a:t>
            </a:r>
            <a:r>
              <a:rPr lang="en-US" dirty="0"/>
              <a:t> as opposed to ‘else if’.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43D830-8196-48F7-BC7C-E3D5CAA2474E}"/>
              </a:ext>
            </a:extLst>
          </p:cNvPr>
          <p:cNvCxnSpPr>
            <a:stCxn id="30" idx="1"/>
            <a:endCxn id="29" idx="6"/>
          </p:cNvCxnSpPr>
          <p:nvPr/>
        </p:nvCxnSpPr>
        <p:spPr>
          <a:xfrm flipH="1" flipV="1">
            <a:off x="1757548" y="4193914"/>
            <a:ext cx="4972443" cy="10879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FE5D18-4CB7-4502-A94F-AEAEE47FD64A}"/>
              </a:ext>
            </a:extLst>
          </p:cNvPr>
          <p:cNvSpPr txBox="1"/>
          <p:nvPr/>
        </p:nvSpPr>
        <p:spPr>
          <a:xfrm>
            <a:off x="6729991" y="5720109"/>
            <a:ext cx="3446777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Tuples are oft used to return </a:t>
            </a:r>
          </a:p>
          <a:p>
            <a:r>
              <a:rPr lang="en-US" dirty="0"/>
              <a:t>multiple values from a function.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84EE55-C2FC-4530-9DE7-7EA5E3F2A151}"/>
              </a:ext>
            </a:extLst>
          </p:cNvPr>
          <p:cNvSpPr/>
          <p:nvPr/>
        </p:nvSpPr>
        <p:spPr>
          <a:xfrm>
            <a:off x="1296710" y="4823584"/>
            <a:ext cx="2179122" cy="36933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B81C18-57D6-46A4-B42C-7D3491E31462}"/>
              </a:ext>
            </a:extLst>
          </p:cNvPr>
          <p:cNvCxnSpPr>
            <a:stCxn id="34" idx="1"/>
            <a:endCxn id="37" idx="6"/>
          </p:cNvCxnSpPr>
          <p:nvPr/>
        </p:nvCxnSpPr>
        <p:spPr>
          <a:xfrm flipH="1" flipV="1">
            <a:off x="3475832" y="5008250"/>
            <a:ext cx="3254159" cy="10350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  <p:bldP spid="9" grpId="0"/>
      <p:bldP spid="6" grpId="0" animBg="1"/>
      <p:bldP spid="6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4" grpId="0" animBg="1"/>
      <p:bldP spid="34" grpId="1" animBg="1"/>
      <p:bldP spid="37" grpId="0" animBg="1"/>
      <p:bldP spid="3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55547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servers = {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‘secure’: ('https', 'musiccitytech.com', 443),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‘test’: ('http', 'test.musiccitytech.com', 8080),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‘mail’: ('smtp', 'mail.musiccitytech.com', 25),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‘plain’: ('http', 'musiccitytech.com', 80)}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97374-A19A-4306-A672-E8B1350D3A81}"/>
              </a:ext>
            </a:extLst>
          </p:cNvPr>
          <p:cNvSpPr txBox="1"/>
          <p:nvPr/>
        </p:nvSpPr>
        <p:spPr>
          <a:xfrm>
            <a:off x="437304" y="1651073"/>
            <a:ext cx="49103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def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(phase):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phase in </a:t>
            </a:r>
            <a:r>
              <a:rPr lang="en-US" sz="1400" dirty="0" err="1">
                <a:latin typeface="Source Code Pro" panose="020B0509030403020204" pitchFamily="49" charset="0"/>
              </a:rPr>
              <a:t>servers.keys</a:t>
            </a:r>
            <a:r>
              <a:rPr lang="en-US" sz="1400" dirty="0">
                <a:latin typeface="Source Code Pro" panose="020B0509030403020204" pitchFamily="49" charset="0"/>
              </a:rPr>
              <a:t>():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servers[phase]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raise Exception(‘Server does not exist’)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865ED-5233-4361-B29A-E24A3C907FD7}"/>
              </a:ext>
            </a:extLst>
          </p:cNvPr>
          <p:cNvSpPr txBox="1"/>
          <p:nvPr/>
        </p:nvSpPr>
        <p:spPr>
          <a:xfrm>
            <a:off x="437303" y="2703066"/>
            <a:ext cx="6521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mail = </a:t>
            </a:r>
            <a:r>
              <a:rPr lang="en-US" sz="1400" dirty="0" err="1">
                <a:latin typeface="Source Code Pro" panose="020B0509030403020204" pitchFamily="49" charset="0"/>
              </a:rPr>
              <a:t>lookup_server</a:t>
            </a:r>
            <a:r>
              <a:rPr lang="en-US" sz="1400" dirty="0">
                <a:latin typeface="Source Code Pro" panose="020B0509030403020204" pitchFamily="49" charset="0"/>
              </a:rPr>
              <a:t>(‘mail’)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print(‘{0}://{1}:{2}’.format(mail[0], mail[1], mail[2])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Exception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3" y="3970503"/>
            <a:ext cx="6521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mail = servers[‘mail’]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print(‘{0}://{1}:{2}’.format(mail[0], mail[1], mail[2])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KeyError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5159D-632B-4BDA-959D-4D42498B00FF}"/>
              </a:ext>
            </a:extLst>
          </p:cNvPr>
          <p:cNvSpPr txBox="1"/>
          <p:nvPr/>
        </p:nvSpPr>
        <p:spPr>
          <a:xfrm>
            <a:off x="437303" y="5140054"/>
            <a:ext cx="7058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from collections import </a:t>
            </a:r>
            <a:r>
              <a:rPr lang="en-US" sz="1400" dirty="0" err="1">
                <a:latin typeface="Source Code Pro" panose="020B0509030403020204" pitchFamily="49" charset="0"/>
              </a:rPr>
              <a:t>namedtuple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Server = </a:t>
            </a:r>
            <a:r>
              <a:rPr lang="en-US" sz="1400" dirty="0" err="1">
                <a:latin typeface="Source Code Pro" panose="020B0509030403020204" pitchFamily="49" charset="0"/>
              </a:rPr>
              <a:t>namedtuple</a:t>
            </a:r>
            <a:r>
              <a:rPr lang="en-US" sz="1400" dirty="0">
                <a:latin typeface="Source Code Pro" panose="020B0509030403020204" pitchFamily="49" charset="0"/>
              </a:rPr>
              <a:t>(‘Server’, [‘protocol’, ‘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’, ‘port’])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mail = Server(‘smtp’, ‘mail.musiccitytech.com’, 25)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mail.protocol</a:t>
            </a:r>
            <a:r>
              <a:rPr lang="en-US" sz="1400" dirty="0">
                <a:latin typeface="Source Code Pro" panose="020B0509030403020204" pitchFamily="49" charset="0"/>
              </a:rPr>
              <a:t>, mail.url, </a:t>
            </a:r>
            <a:r>
              <a:rPr lang="en-US" sz="1400" dirty="0" err="1">
                <a:latin typeface="Source Code Pro" panose="020B0509030403020204" pitchFamily="49" charset="0"/>
              </a:rPr>
              <a:t>mail.port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6491D-8AE8-4D1A-BF4C-4111F4D16E6E}"/>
              </a:ext>
            </a:extLst>
          </p:cNvPr>
          <p:cNvSpPr txBox="1"/>
          <p:nvPr/>
        </p:nvSpPr>
        <p:spPr>
          <a:xfrm>
            <a:off x="6769183" y="1435629"/>
            <a:ext cx="4791862" cy="3077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no_value</a:t>
            </a:r>
            <a:r>
              <a:rPr lang="en-US" sz="1400" dirty="0">
                <a:latin typeface="Source Code Pro" panose="020B0509030403020204" pitchFamily="49" charset="0"/>
              </a:rPr>
              <a:t> = None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D8F174-D3A5-4E4F-9472-FD7B85179C9B}"/>
              </a:ext>
            </a:extLst>
          </p:cNvPr>
          <p:cNvSpPr txBox="1"/>
          <p:nvPr/>
        </p:nvSpPr>
        <p:spPr>
          <a:xfrm>
            <a:off x="6769183" y="1735568"/>
            <a:ext cx="4791862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positive = True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negative = 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871FDD-FF84-3F47-A5E0-734ECA493B86}"/>
              </a:ext>
            </a:extLst>
          </p:cNvPr>
          <p:cNvSpPr txBox="1"/>
          <p:nvPr/>
        </p:nvSpPr>
        <p:spPr>
          <a:xfrm>
            <a:off x="6479931" y="732518"/>
            <a:ext cx="443102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group of key/value pairs is a dictionary.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C3028-9213-714D-A25F-DCD944AADAB1}"/>
              </a:ext>
            </a:extLst>
          </p:cNvPr>
          <p:cNvSpPr txBox="1"/>
          <p:nvPr/>
        </p:nvSpPr>
        <p:spPr>
          <a:xfrm>
            <a:off x="6479931" y="1291290"/>
            <a:ext cx="4602542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key and value are separated by a colon.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AC1377-FC6D-F94B-BEF2-CBDB895414EA}"/>
              </a:ext>
            </a:extLst>
          </p:cNvPr>
          <p:cNvSpPr/>
          <p:nvPr/>
        </p:nvSpPr>
        <p:spPr>
          <a:xfrm>
            <a:off x="1204546" y="536331"/>
            <a:ext cx="483577" cy="3808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D8E103-706E-5145-BB53-F01C23DB6E62}"/>
              </a:ext>
            </a:extLst>
          </p:cNvPr>
          <p:cNvCxnSpPr>
            <a:stCxn id="4" idx="1"/>
            <a:endCxn id="5" idx="6"/>
          </p:cNvCxnSpPr>
          <p:nvPr/>
        </p:nvCxnSpPr>
        <p:spPr>
          <a:xfrm flipH="1" flipV="1">
            <a:off x="1688123" y="726758"/>
            <a:ext cx="4791808" cy="749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E1EDB9-6508-0E4F-A001-E9838E2BD184}"/>
              </a:ext>
            </a:extLst>
          </p:cNvPr>
          <p:cNvSpPr txBox="1"/>
          <p:nvPr/>
        </p:nvSpPr>
        <p:spPr>
          <a:xfrm>
            <a:off x="6479931" y="1861995"/>
            <a:ext cx="3744936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pairs are separated by comma.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5A3A98-E94F-B041-ACA5-A7FD6BC93DAF}"/>
              </a:ext>
            </a:extLst>
          </p:cNvPr>
          <p:cNvSpPr/>
          <p:nvPr/>
        </p:nvSpPr>
        <p:spPr>
          <a:xfrm>
            <a:off x="4844150" y="579977"/>
            <a:ext cx="483577" cy="3808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B435F8-083F-D54B-B525-B5B2DD25B26E}"/>
              </a:ext>
            </a:extLst>
          </p:cNvPr>
          <p:cNvCxnSpPr>
            <a:cxnSpLocks/>
            <a:stCxn id="17" idx="1"/>
            <a:endCxn id="18" idx="6"/>
          </p:cNvCxnSpPr>
          <p:nvPr/>
        </p:nvCxnSpPr>
        <p:spPr>
          <a:xfrm flipH="1" flipV="1">
            <a:off x="5327727" y="770404"/>
            <a:ext cx="1152204" cy="12762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C0216D-63D1-1747-B8A0-D3B6BD40A4A3}"/>
              </a:ext>
            </a:extLst>
          </p:cNvPr>
          <p:cNvSpPr txBox="1"/>
          <p:nvPr/>
        </p:nvSpPr>
        <p:spPr>
          <a:xfrm>
            <a:off x="6479931" y="2432211"/>
            <a:ext cx="520366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And the dictionary is surrounded by curly braces.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CE827F-21B3-2C42-A766-EB77079B2D2D}"/>
              </a:ext>
            </a:extLst>
          </p:cNvPr>
          <p:cNvSpPr/>
          <p:nvPr/>
        </p:nvSpPr>
        <p:spPr>
          <a:xfrm>
            <a:off x="1328371" y="318432"/>
            <a:ext cx="483577" cy="38085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5C31FA-E2FC-364D-BB2B-EF9432CCA7B1}"/>
              </a:ext>
            </a:extLst>
          </p:cNvPr>
          <p:cNvCxnSpPr>
            <a:cxnSpLocks/>
            <a:endCxn id="22" idx="6"/>
          </p:cNvCxnSpPr>
          <p:nvPr/>
        </p:nvCxnSpPr>
        <p:spPr>
          <a:xfrm flipH="1" flipV="1">
            <a:off x="1811948" y="508859"/>
            <a:ext cx="4645638" cy="2108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9395DE3-6F71-EC4E-AB44-EA8CA2C4F505}"/>
              </a:ext>
            </a:extLst>
          </p:cNvPr>
          <p:cNvSpPr/>
          <p:nvPr/>
        </p:nvSpPr>
        <p:spPr>
          <a:xfrm>
            <a:off x="1910395" y="1827113"/>
            <a:ext cx="1784839" cy="36933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96365-AABF-A743-895A-7BA6706FE0BB}"/>
              </a:ext>
            </a:extLst>
          </p:cNvPr>
          <p:cNvSpPr txBox="1"/>
          <p:nvPr/>
        </p:nvSpPr>
        <p:spPr>
          <a:xfrm>
            <a:off x="5903829" y="1771086"/>
            <a:ext cx="5248553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dictionary keys are stored in a list-like object.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D5114A-0A49-CA48-83D0-F53BB2EFD68B}"/>
              </a:ext>
            </a:extLst>
          </p:cNvPr>
          <p:cNvCxnSpPr>
            <a:stCxn id="27" idx="1"/>
            <a:endCxn id="26" idx="6"/>
          </p:cNvCxnSpPr>
          <p:nvPr/>
        </p:nvCxnSpPr>
        <p:spPr>
          <a:xfrm flipH="1">
            <a:off x="3695234" y="1955752"/>
            <a:ext cx="2208595" cy="560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932E449-0DBA-1147-8702-C1AAFAA20029}"/>
              </a:ext>
            </a:extLst>
          </p:cNvPr>
          <p:cNvSpPr/>
          <p:nvPr/>
        </p:nvSpPr>
        <p:spPr>
          <a:xfrm>
            <a:off x="1072296" y="1842587"/>
            <a:ext cx="2561026" cy="404214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B186D6-266D-594D-B7B6-7727BDFCB57B}"/>
              </a:ext>
            </a:extLst>
          </p:cNvPr>
          <p:cNvSpPr txBox="1"/>
          <p:nvPr/>
        </p:nvSpPr>
        <p:spPr>
          <a:xfrm>
            <a:off x="5495953" y="2336435"/>
            <a:ext cx="425469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in keyword checks for membership.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D549AF-28AB-8B45-A526-2F45B854D774}"/>
              </a:ext>
            </a:extLst>
          </p:cNvPr>
          <p:cNvCxnSpPr>
            <a:stCxn id="31" idx="1"/>
            <a:endCxn id="30" idx="6"/>
          </p:cNvCxnSpPr>
          <p:nvPr/>
        </p:nvCxnSpPr>
        <p:spPr>
          <a:xfrm flipH="1" flipV="1">
            <a:off x="3633322" y="2044694"/>
            <a:ext cx="1862631" cy="4764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9439482-9CF2-2A47-9D72-81E7507DF7E1}"/>
              </a:ext>
            </a:extLst>
          </p:cNvPr>
          <p:cNvSpPr/>
          <p:nvPr/>
        </p:nvSpPr>
        <p:spPr>
          <a:xfrm>
            <a:off x="756138" y="2336435"/>
            <a:ext cx="1767254" cy="26874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B8ADB8-DB7C-7F4F-8D16-3C88363A484C}"/>
              </a:ext>
            </a:extLst>
          </p:cNvPr>
          <p:cNvSpPr txBox="1"/>
          <p:nvPr/>
        </p:nvSpPr>
        <p:spPr>
          <a:xfrm>
            <a:off x="6769183" y="2928059"/>
            <a:ext cx="4046301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 Python, we don’t throw exceptions,</a:t>
            </a:r>
          </a:p>
          <a:p>
            <a:r>
              <a:rPr lang="en-US" dirty="0"/>
              <a:t>we raise them.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D8E084-6BC5-A345-AB55-E368B87873A8}"/>
              </a:ext>
            </a:extLst>
          </p:cNvPr>
          <p:cNvCxnSpPr>
            <a:stCxn id="36" idx="1"/>
            <a:endCxn id="35" idx="6"/>
          </p:cNvCxnSpPr>
          <p:nvPr/>
        </p:nvCxnSpPr>
        <p:spPr>
          <a:xfrm flipH="1" flipV="1">
            <a:off x="2523392" y="2470808"/>
            <a:ext cx="4245791" cy="780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D8BF8BE-DBA9-7240-9C14-94428594771E}"/>
              </a:ext>
            </a:extLst>
          </p:cNvPr>
          <p:cNvSpPr/>
          <p:nvPr/>
        </p:nvSpPr>
        <p:spPr>
          <a:xfrm>
            <a:off x="394497" y="3345313"/>
            <a:ext cx="2587251" cy="33308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0A5F8D-2BB6-C446-8427-21FBB7732588}"/>
              </a:ext>
            </a:extLst>
          </p:cNvPr>
          <p:cNvSpPr txBox="1"/>
          <p:nvPr/>
        </p:nvSpPr>
        <p:spPr>
          <a:xfrm>
            <a:off x="5715835" y="3541958"/>
            <a:ext cx="4605748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don’t catch exceptions, we except them.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151389-1285-5D4B-AB91-176C0DC99857}"/>
              </a:ext>
            </a:extLst>
          </p:cNvPr>
          <p:cNvCxnSpPr>
            <a:stCxn id="40" idx="1"/>
            <a:endCxn id="39" idx="6"/>
          </p:cNvCxnSpPr>
          <p:nvPr/>
        </p:nvCxnSpPr>
        <p:spPr>
          <a:xfrm flipH="1" flipV="1">
            <a:off x="2981748" y="3511858"/>
            <a:ext cx="2734087" cy="214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A2E2C73-A7D5-6B4E-9188-9AA879FB54D7}"/>
              </a:ext>
            </a:extLst>
          </p:cNvPr>
          <p:cNvSpPr/>
          <p:nvPr/>
        </p:nvSpPr>
        <p:spPr>
          <a:xfrm>
            <a:off x="394497" y="4651131"/>
            <a:ext cx="2408317" cy="2549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16458E-3D66-8D49-A145-AAAF265EEE9D}"/>
              </a:ext>
            </a:extLst>
          </p:cNvPr>
          <p:cNvSpPr txBox="1"/>
          <p:nvPr/>
        </p:nvSpPr>
        <p:spPr>
          <a:xfrm>
            <a:off x="6607370" y="4216437"/>
            <a:ext cx="3490058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Python will raise a </a:t>
            </a:r>
            <a:r>
              <a:rPr lang="en-US" dirty="0" err="1"/>
              <a:t>KeyError</a:t>
            </a:r>
            <a:r>
              <a:rPr lang="en-US" dirty="0"/>
              <a:t> if a </a:t>
            </a:r>
          </a:p>
          <a:p>
            <a:r>
              <a:rPr lang="en-US" dirty="0"/>
              <a:t>missing key is requested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194AC1-1420-4241-9A1A-0A963C8C82BA}"/>
              </a:ext>
            </a:extLst>
          </p:cNvPr>
          <p:cNvCxnSpPr>
            <a:stCxn id="46" idx="1"/>
            <a:endCxn id="45" idx="6"/>
          </p:cNvCxnSpPr>
          <p:nvPr/>
        </p:nvCxnSpPr>
        <p:spPr>
          <a:xfrm flipH="1">
            <a:off x="2802814" y="4539603"/>
            <a:ext cx="3804556" cy="2390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AB1A47D-B1EC-E64E-9D8A-C0B033F1C35A}"/>
              </a:ext>
            </a:extLst>
          </p:cNvPr>
          <p:cNvSpPr/>
          <p:nvPr/>
        </p:nvSpPr>
        <p:spPr>
          <a:xfrm>
            <a:off x="3426688" y="4378569"/>
            <a:ext cx="3275085" cy="40005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0FFBA-07AA-744E-939A-212840AF61EC}"/>
              </a:ext>
            </a:extLst>
          </p:cNvPr>
          <p:cNvSpPr txBox="1"/>
          <p:nvPr/>
        </p:nvSpPr>
        <p:spPr>
          <a:xfrm>
            <a:off x="7623298" y="4541394"/>
            <a:ext cx="3741730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access tuple values by position.</a:t>
            </a:r>
          </a:p>
          <a:p>
            <a:r>
              <a:rPr lang="en-US" dirty="0"/>
              <a:t>But this can be confusing.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204CB6-85A2-7649-9840-C9BD172B01BC}"/>
              </a:ext>
            </a:extLst>
          </p:cNvPr>
          <p:cNvCxnSpPr>
            <a:stCxn id="50" idx="1"/>
            <a:endCxn id="49" idx="6"/>
          </p:cNvCxnSpPr>
          <p:nvPr/>
        </p:nvCxnSpPr>
        <p:spPr>
          <a:xfrm flipH="1" flipV="1">
            <a:off x="6701773" y="4578594"/>
            <a:ext cx="921525" cy="285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A833E37-E4A4-674E-B404-DC0424EC32E8}"/>
              </a:ext>
            </a:extLst>
          </p:cNvPr>
          <p:cNvSpPr/>
          <p:nvPr/>
        </p:nvSpPr>
        <p:spPr>
          <a:xfrm>
            <a:off x="394497" y="5096266"/>
            <a:ext cx="3834603" cy="35513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CEB289-93B6-8749-BDE3-E696389204E0}"/>
              </a:ext>
            </a:extLst>
          </p:cNvPr>
          <p:cNvSpPr txBox="1"/>
          <p:nvPr/>
        </p:nvSpPr>
        <p:spPr>
          <a:xfrm>
            <a:off x="7162535" y="5334014"/>
            <a:ext cx="3659976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collections module in the </a:t>
            </a:r>
          </a:p>
          <a:p>
            <a:r>
              <a:rPr lang="en-US" dirty="0"/>
              <a:t>Python Standard Library provides</a:t>
            </a:r>
          </a:p>
          <a:p>
            <a:r>
              <a:rPr lang="en-US" dirty="0"/>
              <a:t>the </a:t>
            </a:r>
            <a:r>
              <a:rPr lang="en-US" dirty="0" err="1"/>
              <a:t>namedtuple</a:t>
            </a:r>
            <a:r>
              <a:rPr lang="en-US" dirty="0"/>
              <a:t>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D8F7F43-6FC5-014C-BCBC-7DB1CDCA6149}"/>
              </a:ext>
            </a:extLst>
          </p:cNvPr>
          <p:cNvCxnSpPr>
            <a:stCxn id="56" idx="1"/>
            <a:endCxn id="55" idx="6"/>
          </p:cNvCxnSpPr>
          <p:nvPr/>
        </p:nvCxnSpPr>
        <p:spPr>
          <a:xfrm flipH="1" flipV="1">
            <a:off x="4229100" y="5273835"/>
            <a:ext cx="2933435" cy="521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A3FD79A-A905-D64C-A926-BDF76012558B}"/>
              </a:ext>
            </a:extLst>
          </p:cNvPr>
          <p:cNvSpPr/>
          <p:nvPr/>
        </p:nvSpPr>
        <p:spPr>
          <a:xfrm>
            <a:off x="1204546" y="5288615"/>
            <a:ext cx="5497227" cy="43121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B4B0B5-3593-1248-96BE-F92CADA56D7E}"/>
              </a:ext>
            </a:extLst>
          </p:cNvPr>
          <p:cNvSpPr txBox="1"/>
          <p:nvPr/>
        </p:nvSpPr>
        <p:spPr>
          <a:xfrm>
            <a:off x="6886412" y="6007468"/>
            <a:ext cx="491031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namedtuple</a:t>
            </a:r>
            <a:r>
              <a:rPr lang="en-US" dirty="0"/>
              <a:t> stores values in named fields.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C2AEFC-F5BB-6E48-B56C-1CBF09B4F7F1}"/>
              </a:ext>
            </a:extLst>
          </p:cNvPr>
          <p:cNvCxnSpPr>
            <a:stCxn id="60" idx="1"/>
            <a:endCxn id="59" idx="6"/>
          </p:cNvCxnSpPr>
          <p:nvPr/>
        </p:nvCxnSpPr>
        <p:spPr>
          <a:xfrm flipH="1" flipV="1">
            <a:off x="6701773" y="5504223"/>
            <a:ext cx="184639" cy="687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D6E06A9-2CF0-6F43-80C9-707DA408B986}"/>
              </a:ext>
            </a:extLst>
          </p:cNvPr>
          <p:cNvSpPr/>
          <p:nvPr/>
        </p:nvSpPr>
        <p:spPr>
          <a:xfrm>
            <a:off x="2883877" y="5795679"/>
            <a:ext cx="4149969" cy="29848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6F88AB-B8D1-DE43-BD9D-2BC103784225}"/>
              </a:ext>
            </a:extLst>
          </p:cNvPr>
          <p:cNvSpPr txBox="1"/>
          <p:nvPr/>
        </p:nvSpPr>
        <p:spPr>
          <a:xfrm>
            <a:off x="8118293" y="5458574"/>
            <a:ext cx="3700052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Which are accessed via dot syntax.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FA209F-542E-FD41-A06F-8315D5BC3CEF}"/>
              </a:ext>
            </a:extLst>
          </p:cNvPr>
          <p:cNvCxnSpPr>
            <a:stCxn id="64" idx="1"/>
            <a:endCxn id="63" idx="6"/>
          </p:cNvCxnSpPr>
          <p:nvPr/>
        </p:nvCxnSpPr>
        <p:spPr>
          <a:xfrm flipH="1">
            <a:off x="7033846" y="5643240"/>
            <a:ext cx="1084447" cy="3016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9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9" grpId="0" animBg="1"/>
      <p:bldP spid="9" grpId="1" animBg="1"/>
      <p:bldP spid="16" grpId="0" animBg="1"/>
      <p:bldP spid="16" grpId="1" animBg="1"/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5" grpId="0" animBg="1"/>
      <p:bldP spid="35" grpId="1" animBg="1"/>
      <p:bldP spid="36" grpId="0" animBg="1"/>
      <p:bldP spid="36" grpId="1" animBg="1"/>
      <p:bldP spid="39" grpId="0" animBg="1"/>
      <p:bldP spid="39" grpId="1" animBg="1"/>
      <p:bldP spid="40" grpId="0" animBg="1"/>
      <p:bldP spid="40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50" grpId="0" animBg="1"/>
      <p:bldP spid="50" grpId="1" animBg="1"/>
      <p:bldP spid="55" grpId="0" animBg="1"/>
      <p:bldP spid="55" grpId="1" animBg="1"/>
      <p:bldP spid="56" grpId="0" animBg="1"/>
      <p:bldP spid="56" grpId="1" animBg="1"/>
      <p:bldP spid="59" grpId="0" animBg="1"/>
      <p:bldP spid="59" grpId="1" animBg="1"/>
      <p:bldP spid="60" grpId="0" animBg="1"/>
      <p:bldP spid="60" grpId="1" animBg="1"/>
      <p:bldP spid="63" grpId="0" animBg="1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E7DBF-C3EB-4F90-8373-4C9FFC7C9391}"/>
              </a:ext>
            </a:extLst>
          </p:cNvPr>
          <p:cNvSpPr txBox="1"/>
          <p:nvPr/>
        </p:nvSpPr>
        <p:spPr>
          <a:xfrm>
            <a:off x="836763" y="282442"/>
            <a:ext cx="10518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you would like to know more about </a:t>
            </a:r>
            <a:r>
              <a:rPr lang="en-US" sz="3600" dirty="0" err="1">
                <a:latin typeface="Source Code Pro" panose="020B0509030403020204" pitchFamily="49" charset="0"/>
              </a:rPr>
              <a:t>namedtuple</a:t>
            </a:r>
            <a:r>
              <a:rPr lang="en-US" sz="3600" dirty="0"/>
              <a:t> and the Python Standard Library, please check out my Pluralsight course, ‘Getting Started with the Python Standard Library’.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3564-EF02-4859-91CB-3684A830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07" y="4718685"/>
            <a:ext cx="6096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57C0C-A3EE-4C79-B566-0A06B72B1DCE}"/>
              </a:ext>
            </a:extLst>
          </p:cNvPr>
          <p:cNvSpPr txBox="1"/>
          <p:nvPr/>
        </p:nvSpPr>
        <p:spPr>
          <a:xfrm>
            <a:off x="4304895" y="3299674"/>
            <a:ext cx="566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the code or visit the link for a FREE 10-day trial!</a:t>
            </a:r>
          </a:p>
          <a:p>
            <a:r>
              <a:rPr lang="en-US" dirty="0"/>
              <a:t>bit.ly/</a:t>
            </a:r>
            <a:r>
              <a:rPr lang="en-US" dirty="0" err="1"/>
              <a:t>ps</a:t>
            </a:r>
            <a:r>
              <a:rPr lang="en-US" dirty="0"/>
              <a:t>-python-standard-library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74FCFE-E9DB-4906-B1FD-85CAE59D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50" y="2710933"/>
            <a:ext cx="1767417" cy="1767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199B0-2515-46E0-B803-397FE754806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472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F5E686-C05B-4A1F-8DC2-D3072CCCF165}"/>
              </a:ext>
            </a:extLst>
          </p:cNvPr>
          <p:cNvGrpSpPr/>
          <p:nvPr/>
        </p:nvGrpSpPr>
        <p:grpSpPr>
          <a:xfrm>
            <a:off x="723900" y="4089400"/>
            <a:ext cx="1568450" cy="2501900"/>
            <a:chOff x="723900" y="4089400"/>
            <a:chExt cx="1568450" cy="25019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4BD442-928D-4DB4-AD66-EC52CACBD7DE}"/>
                </a:ext>
              </a:extLst>
            </p:cNvPr>
            <p:cNvSpPr/>
            <p:nvPr/>
          </p:nvSpPr>
          <p:spPr>
            <a:xfrm>
              <a:off x="723900" y="4089400"/>
              <a:ext cx="1568450" cy="2501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DB57B4-16B8-45DA-BCB7-FB825CE7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889" y="4089400"/>
              <a:ext cx="1558472" cy="247853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0C09E4-41F2-4B59-8656-FDD599FB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1" y="4070350"/>
            <a:ext cx="25400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C47A8-1B63-4069-AEB6-9C2B2B9FD8DB}"/>
              </a:ext>
            </a:extLst>
          </p:cNvPr>
          <p:cNvSpPr txBox="1"/>
          <p:nvPr/>
        </p:nvSpPr>
        <p:spPr>
          <a:xfrm>
            <a:off x="3867150" y="98425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Polyglot ninja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02592-76BC-4818-AAB1-FBE40C577DAE}"/>
              </a:ext>
            </a:extLst>
          </p:cNvPr>
          <p:cNvSpPr txBox="1"/>
          <p:nvPr/>
        </p:nvSpPr>
        <p:spPr>
          <a:xfrm>
            <a:off x="3867150" y="141605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Memphis, TN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15C11-8CD8-429A-824A-36F249829CE1}"/>
              </a:ext>
            </a:extLst>
          </p:cNvPr>
          <p:cNvSpPr txBox="1"/>
          <p:nvPr/>
        </p:nvSpPr>
        <p:spPr>
          <a:xfrm>
            <a:off x="3867150" y="1847850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Co-director of </a:t>
            </a:r>
            <a:r>
              <a:rPr lang="en-US" dirty="0" err="1"/>
              <a:t>Mempy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7C787-BA5A-499C-A6C6-A0D0B3688F72}"/>
              </a:ext>
            </a:extLst>
          </p:cNvPr>
          <p:cNvSpPr txBox="1"/>
          <p:nvPr/>
        </p:nvSpPr>
        <p:spPr>
          <a:xfrm>
            <a:off x="3867150" y="2279650"/>
            <a:ext cx="4935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Science/Machine Learning, Mobile Apps,</a:t>
            </a:r>
          </a:p>
          <a:p>
            <a:r>
              <a:rPr lang="en-US" dirty="0"/>
              <a:t>	wannabe Game Designer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6E98A-859B-4FE4-9CF6-67C1BD0E8EAD}"/>
              </a:ext>
            </a:extLst>
          </p:cNvPr>
          <p:cNvSpPr txBox="1"/>
          <p:nvPr/>
        </p:nvSpPr>
        <p:spPr>
          <a:xfrm>
            <a:off x="3867150" y="2925981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Pluralsight Author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F9F88-4B05-4D8C-87BF-61BF7DA7437A}"/>
              </a:ext>
            </a:extLst>
          </p:cNvPr>
          <p:cNvSpPr txBox="1"/>
          <p:nvPr/>
        </p:nvSpPr>
        <p:spPr>
          <a:xfrm>
            <a:off x="3867150" y="3378022"/>
            <a:ext cx="620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Watch for carefully placed marketing through the talk!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E5853-E38A-4E1F-93D7-CBE0ACC8FCF8}"/>
              </a:ext>
            </a:extLst>
          </p:cNvPr>
          <p:cNvSpPr txBox="1"/>
          <p:nvPr/>
        </p:nvSpPr>
        <p:spPr>
          <a:xfrm>
            <a:off x="3867150" y="383006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poweredbyaltnet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F95E7-739A-43A5-957F-8DA8A5F89E93}"/>
              </a:ext>
            </a:extLst>
          </p:cNvPr>
          <p:cNvSpPr txBox="1"/>
          <p:nvPr/>
        </p:nvSpPr>
        <p:spPr>
          <a:xfrm>
            <a:off x="10507590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A1AD45-8DF9-45DC-AD07-39378F45EFA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5980229" y="4014729"/>
            <a:ext cx="4527361" cy="268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3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465011-EFEB-421A-B2A9-CA9B9F54A71A}"/>
              </a:ext>
            </a:extLst>
          </p:cNvPr>
          <p:cNvGrpSpPr/>
          <p:nvPr/>
        </p:nvGrpSpPr>
        <p:grpSpPr>
          <a:xfrm>
            <a:off x="4189223" y="5601787"/>
            <a:ext cx="7053957" cy="720215"/>
            <a:chOff x="4189223" y="5601787"/>
            <a:chExt cx="7053957" cy="7202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5ECA21-FCF9-4E51-881F-5CB13DCA5F00}"/>
                </a:ext>
              </a:extLst>
            </p:cNvPr>
            <p:cNvSpPr/>
            <p:nvPr/>
          </p:nvSpPr>
          <p:spPr>
            <a:xfrm>
              <a:off x="5174827" y="5601787"/>
              <a:ext cx="4917440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7459D5-2984-437D-BB56-8FFBA8EC1F51}"/>
                </a:ext>
              </a:extLst>
            </p:cNvPr>
            <p:cNvSpPr/>
            <p:nvPr/>
          </p:nvSpPr>
          <p:spPr>
            <a:xfrm>
              <a:off x="4189223" y="5867763"/>
              <a:ext cx="4917440" cy="224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A68191-973D-416D-968E-1F331FCE381B}"/>
                </a:ext>
              </a:extLst>
            </p:cNvPr>
            <p:cNvSpPr/>
            <p:nvPr/>
          </p:nvSpPr>
          <p:spPr>
            <a:xfrm>
              <a:off x="6325740" y="6032027"/>
              <a:ext cx="4917440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D0D97E73-98BF-7F49-8C21-8C02DC62CBAA}"/>
              </a:ext>
            </a:extLst>
          </p:cNvPr>
          <p:cNvSpPr/>
          <p:nvPr/>
        </p:nvSpPr>
        <p:spPr>
          <a:xfrm>
            <a:off x="437304" y="285750"/>
            <a:ext cx="2417717" cy="4806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2FA30-7F4F-DD43-A337-F0AB5EB36372}"/>
              </a:ext>
            </a:extLst>
          </p:cNvPr>
          <p:cNvSpPr txBox="1"/>
          <p:nvPr/>
        </p:nvSpPr>
        <p:spPr>
          <a:xfrm>
            <a:off x="6522720" y="113211"/>
            <a:ext cx="4256293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class begins with the class keyword,</a:t>
            </a:r>
          </a:p>
          <a:p>
            <a:r>
              <a:rPr lang="en-US" dirty="0"/>
              <a:t>the name of the class and the superclass</a:t>
            </a:r>
          </a:p>
          <a:p>
            <a:r>
              <a:rPr lang="en-US" dirty="0"/>
              <a:t>in parentheses.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08C475-5B92-DB47-AC57-B71DABE1EA06}"/>
              </a:ext>
            </a:extLst>
          </p:cNvPr>
          <p:cNvCxnSpPr>
            <a:stCxn id="6" idx="1"/>
            <a:endCxn id="5" idx="6"/>
          </p:cNvCxnSpPr>
          <p:nvPr/>
        </p:nvCxnSpPr>
        <p:spPr>
          <a:xfrm flipH="1" flipV="1">
            <a:off x="2855021" y="526052"/>
            <a:ext cx="3667699" cy="488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5C3D984-5CCE-8C4E-BD7D-8C9B615BC236}"/>
              </a:ext>
            </a:extLst>
          </p:cNvPr>
          <p:cNvSpPr/>
          <p:nvPr/>
        </p:nvSpPr>
        <p:spPr>
          <a:xfrm>
            <a:off x="1053737" y="574876"/>
            <a:ext cx="1262743" cy="38306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FDF9F-09BA-6A4C-9147-2571E6F90962}"/>
              </a:ext>
            </a:extLst>
          </p:cNvPr>
          <p:cNvSpPr txBox="1"/>
          <p:nvPr/>
        </p:nvSpPr>
        <p:spPr>
          <a:xfrm>
            <a:off x="6143625" y="1230021"/>
            <a:ext cx="4245073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method (pronounced ‘</a:t>
            </a:r>
            <a:r>
              <a:rPr lang="en-US" dirty="0" err="1"/>
              <a:t>dunder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’)</a:t>
            </a:r>
          </a:p>
          <a:p>
            <a:r>
              <a:rPr lang="en-US" dirty="0"/>
              <a:t>is an initializer.  It is not a constructor.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A8663B-9C40-F645-A2B9-327ADF2F909E}"/>
              </a:ext>
            </a:extLst>
          </p:cNvPr>
          <p:cNvCxnSpPr>
            <a:stCxn id="24" idx="1"/>
            <a:endCxn id="23" idx="6"/>
          </p:cNvCxnSpPr>
          <p:nvPr/>
        </p:nvCxnSpPr>
        <p:spPr>
          <a:xfrm flipH="1" flipV="1">
            <a:off x="2316480" y="766410"/>
            <a:ext cx="3827145" cy="78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5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5" grpId="1" animBg="1"/>
      <p:bldP spid="6" grpId="0" animBg="1"/>
      <p:bldP spid="6" grpId="1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ECEB0B4-DE36-7B4A-B3B8-EA643F3B3455}"/>
              </a:ext>
            </a:extLst>
          </p:cNvPr>
          <p:cNvGrpSpPr/>
          <p:nvPr/>
        </p:nvGrpSpPr>
        <p:grpSpPr>
          <a:xfrm>
            <a:off x="3759919" y="207219"/>
            <a:ext cx="1811383" cy="1132104"/>
            <a:chOff x="2164080" y="618309"/>
            <a:chExt cx="1811383" cy="11321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0F1B43-96A4-BA4D-9E58-9B0A00EBE470}"/>
                </a:ext>
              </a:extLst>
            </p:cNvPr>
            <p:cNvSpPr/>
            <p:nvPr/>
          </p:nvSpPr>
          <p:spPr>
            <a:xfrm>
              <a:off x="2164080" y="618309"/>
              <a:ext cx="1811383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E2EA91-468E-FF45-9721-8EA42C2C6E94}"/>
                </a:ext>
              </a:extLst>
            </p:cNvPr>
            <p:cNvSpPr/>
            <p:nvPr/>
          </p:nvSpPr>
          <p:spPr>
            <a:xfrm>
              <a:off x="2164081" y="844731"/>
              <a:ext cx="1589314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E761E1-37BB-A34A-AF5A-479F164ADA68}"/>
                </a:ext>
              </a:extLst>
            </p:cNvPr>
            <p:cNvSpPr/>
            <p:nvPr/>
          </p:nvSpPr>
          <p:spPr>
            <a:xfrm>
              <a:off x="2170606" y="1071152"/>
              <a:ext cx="1269280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5573A0-820D-714B-903F-00BB14496F6F}"/>
                </a:ext>
              </a:extLst>
            </p:cNvPr>
            <p:cNvSpPr/>
            <p:nvPr/>
          </p:nvSpPr>
          <p:spPr>
            <a:xfrm>
              <a:off x="2170605" y="1297574"/>
              <a:ext cx="1713417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685029-E867-8D4E-8FFA-4BD6875808F1}"/>
                </a:ext>
              </a:extLst>
            </p:cNvPr>
            <p:cNvSpPr/>
            <p:nvPr/>
          </p:nvSpPr>
          <p:spPr>
            <a:xfrm>
              <a:off x="2164081" y="1523991"/>
              <a:ext cx="770708" cy="2264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C484730-6B11-7545-AB33-5DF9218258FE}"/>
              </a:ext>
            </a:extLst>
          </p:cNvPr>
          <p:cNvSpPr txBox="1"/>
          <p:nvPr/>
        </p:nvSpPr>
        <p:spPr>
          <a:xfrm>
            <a:off x="636890" y="58860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 Foo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3BFBD-991A-0A45-A01E-89D8A3E61C9D}"/>
              </a:ext>
            </a:extLst>
          </p:cNvPr>
          <p:cNvSpPr txBox="1"/>
          <p:nvPr/>
        </p:nvSpPr>
        <p:spPr>
          <a:xfrm>
            <a:off x="636890" y="2342606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= malloc(</a:t>
            </a:r>
            <a:r>
              <a:rPr lang="en-US" dirty="0" err="1"/>
              <a:t>sizeof</a:t>
            </a:r>
            <a:r>
              <a:rPr lang="en-US" dirty="0"/>
              <a:t>(Foo))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2AB869-7DED-B242-A9E6-41FD35E270C4}"/>
              </a:ext>
            </a:extLst>
          </p:cNvPr>
          <p:cNvGrpSpPr/>
          <p:nvPr/>
        </p:nvGrpSpPr>
        <p:grpSpPr>
          <a:xfrm>
            <a:off x="3766444" y="2414061"/>
            <a:ext cx="7154102" cy="226422"/>
            <a:chOff x="3054531" y="2303417"/>
            <a:chExt cx="7154102" cy="22642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DCD5C-5366-3F42-A7F2-65D031D74A54}"/>
                </a:ext>
              </a:extLst>
            </p:cNvPr>
            <p:cNvSpPr/>
            <p:nvPr/>
          </p:nvSpPr>
          <p:spPr>
            <a:xfrm>
              <a:off x="3054531" y="2303417"/>
              <a:ext cx="1811383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444684-A973-7640-AF7A-0DD2D22ECA8B}"/>
                </a:ext>
              </a:extLst>
            </p:cNvPr>
            <p:cNvSpPr/>
            <p:nvPr/>
          </p:nvSpPr>
          <p:spPr>
            <a:xfrm>
              <a:off x="4865914" y="2303417"/>
              <a:ext cx="1589314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D9BBE4-A198-3046-B635-DEE29CA83663}"/>
                </a:ext>
              </a:extLst>
            </p:cNvPr>
            <p:cNvSpPr/>
            <p:nvPr/>
          </p:nvSpPr>
          <p:spPr>
            <a:xfrm>
              <a:off x="6455228" y="2303417"/>
              <a:ext cx="1269280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6E2BF-09B3-BF4A-A124-86D9835DF438}"/>
                </a:ext>
              </a:extLst>
            </p:cNvPr>
            <p:cNvSpPr/>
            <p:nvPr/>
          </p:nvSpPr>
          <p:spPr>
            <a:xfrm>
              <a:off x="7724508" y="2303417"/>
              <a:ext cx="1713417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5BEEDD-5A72-F047-936C-07158BF52114}"/>
                </a:ext>
              </a:extLst>
            </p:cNvPr>
            <p:cNvSpPr/>
            <p:nvPr/>
          </p:nvSpPr>
          <p:spPr>
            <a:xfrm>
              <a:off x="9437925" y="2303417"/>
              <a:ext cx="770708" cy="22642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9ECE56-1036-9747-9C53-DB1F53398351}"/>
              </a:ext>
            </a:extLst>
          </p:cNvPr>
          <p:cNvGrpSpPr/>
          <p:nvPr/>
        </p:nvGrpSpPr>
        <p:grpSpPr>
          <a:xfrm>
            <a:off x="3394748" y="2800822"/>
            <a:ext cx="750526" cy="742900"/>
            <a:chOff x="3394748" y="2800822"/>
            <a:chExt cx="750526" cy="742900"/>
          </a:xfrm>
        </p:grpSpPr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225CAFFF-CC17-BB43-BEA3-2B3DDEED20C6}"/>
                </a:ext>
              </a:extLst>
            </p:cNvPr>
            <p:cNvSpPr/>
            <p:nvPr/>
          </p:nvSpPr>
          <p:spPr>
            <a:xfrm>
              <a:off x="3616221" y="2800822"/>
              <a:ext cx="300446" cy="31864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46E253-D4EF-EC42-A9D3-467863D5C313}"/>
                </a:ext>
              </a:extLst>
            </p:cNvPr>
            <p:cNvSpPr txBox="1"/>
            <p:nvPr/>
          </p:nvSpPr>
          <p:spPr>
            <a:xfrm>
              <a:off x="3394748" y="3174390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Ox3B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F461F98-E963-5E4D-B2DF-66179606DF80}"/>
              </a:ext>
            </a:extLst>
          </p:cNvPr>
          <p:cNvSpPr txBox="1"/>
          <p:nvPr/>
        </p:nvSpPr>
        <p:spPr>
          <a:xfrm>
            <a:off x="636890" y="443623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myFoo</a:t>
            </a:r>
            <a:r>
              <a:rPr lang="en-US" dirty="0"/>
              <a:t> = (Foo*)m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193D20-BCC7-374F-A493-6D976E440B04}"/>
              </a:ext>
            </a:extLst>
          </p:cNvPr>
          <p:cNvGrpSpPr/>
          <p:nvPr/>
        </p:nvGrpSpPr>
        <p:grpSpPr>
          <a:xfrm>
            <a:off x="3622745" y="3582812"/>
            <a:ext cx="1955081" cy="1604143"/>
            <a:chOff x="3622745" y="3582812"/>
            <a:chExt cx="1955081" cy="16041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3719A2-261F-CF49-867C-80BCDB34E095}"/>
                </a:ext>
              </a:extLst>
            </p:cNvPr>
            <p:cNvGrpSpPr/>
            <p:nvPr/>
          </p:nvGrpSpPr>
          <p:grpSpPr>
            <a:xfrm>
              <a:off x="3766443" y="4054851"/>
              <a:ext cx="1811383" cy="1132104"/>
              <a:chOff x="2164080" y="618309"/>
              <a:chExt cx="1811383" cy="1132104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DB28935-F326-1B45-85A1-EA38D166ABE6}"/>
                  </a:ext>
                </a:extLst>
              </p:cNvPr>
              <p:cNvSpPr/>
              <p:nvPr/>
            </p:nvSpPr>
            <p:spPr>
              <a:xfrm>
                <a:off x="2164080" y="618309"/>
                <a:ext cx="1811383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F0A4B14-34BE-E444-ACF4-D021D51CD4DF}"/>
                  </a:ext>
                </a:extLst>
              </p:cNvPr>
              <p:cNvSpPr/>
              <p:nvPr/>
            </p:nvSpPr>
            <p:spPr>
              <a:xfrm>
                <a:off x="2164081" y="844731"/>
                <a:ext cx="1589314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176A5F-F132-4F4C-9960-2CDDD345C8E0}"/>
                  </a:ext>
                </a:extLst>
              </p:cNvPr>
              <p:cNvSpPr/>
              <p:nvPr/>
            </p:nvSpPr>
            <p:spPr>
              <a:xfrm>
                <a:off x="2170606" y="1071152"/>
                <a:ext cx="1269280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2AA2AB-34D6-964A-AC63-02FE47F7B8F6}"/>
                  </a:ext>
                </a:extLst>
              </p:cNvPr>
              <p:cNvSpPr/>
              <p:nvPr/>
            </p:nvSpPr>
            <p:spPr>
              <a:xfrm>
                <a:off x="2170605" y="1297574"/>
                <a:ext cx="1713417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4EBA5B-0D67-B14F-AE17-578CC226E5BA}"/>
                  </a:ext>
                </a:extLst>
              </p:cNvPr>
              <p:cNvSpPr/>
              <p:nvPr/>
            </p:nvSpPr>
            <p:spPr>
              <a:xfrm>
                <a:off x="2164081" y="1523991"/>
                <a:ext cx="770708" cy="2264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10276E4E-916E-2545-BAAB-9267E3B08725}"/>
                </a:ext>
              </a:extLst>
            </p:cNvPr>
            <p:cNvSpPr/>
            <p:nvPr/>
          </p:nvSpPr>
          <p:spPr>
            <a:xfrm rot="10800000">
              <a:off x="3622745" y="3582812"/>
              <a:ext cx="300446" cy="318645"/>
            </a:xfrm>
            <a:prstGeom prst="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12936F4-D18E-9249-94D8-C2BFC26B93C9}"/>
              </a:ext>
            </a:extLst>
          </p:cNvPr>
          <p:cNvSpPr txBox="1"/>
          <p:nvPr/>
        </p:nvSpPr>
        <p:spPr>
          <a:xfrm>
            <a:off x="636890" y="5801796"/>
            <a:ext cx="230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m-&gt;a = ‘Hello world’</a:t>
            </a:r>
          </a:p>
          <a:p>
            <a:r>
              <a:rPr lang="en-US" dirty="0"/>
              <a:t>m-&gt;b = 3.14159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49A8A6-7C87-A44F-AEE7-F57AE8B0CC57}"/>
              </a:ext>
            </a:extLst>
          </p:cNvPr>
          <p:cNvGrpSpPr/>
          <p:nvPr/>
        </p:nvGrpSpPr>
        <p:grpSpPr>
          <a:xfrm>
            <a:off x="3772967" y="5575383"/>
            <a:ext cx="1811383" cy="1132104"/>
            <a:chOff x="2164080" y="618309"/>
            <a:chExt cx="1811383" cy="113210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CFFE8F-32D6-F240-A398-0AC81BFF8526}"/>
                </a:ext>
              </a:extLst>
            </p:cNvPr>
            <p:cNvSpPr/>
            <p:nvPr/>
          </p:nvSpPr>
          <p:spPr>
            <a:xfrm>
              <a:off x="2164080" y="618309"/>
              <a:ext cx="1811383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‘Hello world’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2DFAFB-03A8-9146-B2B4-A45F35653D8A}"/>
                </a:ext>
              </a:extLst>
            </p:cNvPr>
            <p:cNvSpPr/>
            <p:nvPr/>
          </p:nvSpPr>
          <p:spPr>
            <a:xfrm>
              <a:off x="2164081" y="844731"/>
              <a:ext cx="1589314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3.14159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35B32C-167A-394E-AAD5-6F6E229F9C00}"/>
                </a:ext>
              </a:extLst>
            </p:cNvPr>
            <p:cNvSpPr/>
            <p:nvPr/>
          </p:nvSpPr>
          <p:spPr>
            <a:xfrm>
              <a:off x="2170606" y="1071152"/>
              <a:ext cx="1269280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9EB796-732E-9D4D-9FB7-1C188F51749F}"/>
                </a:ext>
              </a:extLst>
            </p:cNvPr>
            <p:cNvSpPr/>
            <p:nvPr/>
          </p:nvSpPr>
          <p:spPr>
            <a:xfrm>
              <a:off x="2170605" y="1297574"/>
              <a:ext cx="1713417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3ECBF5A-BBB9-2547-91ED-E8726FE5DA89}"/>
                </a:ext>
              </a:extLst>
            </p:cNvPr>
            <p:cNvSpPr/>
            <p:nvPr/>
          </p:nvSpPr>
          <p:spPr>
            <a:xfrm>
              <a:off x="2164081" y="1523991"/>
              <a:ext cx="770708" cy="2264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6BAF0BC-FE9A-D64D-98DD-E7FD45A86824}"/>
              </a:ext>
            </a:extLst>
          </p:cNvPr>
          <p:cNvSpPr/>
          <p:nvPr/>
        </p:nvSpPr>
        <p:spPr>
          <a:xfrm>
            <a:off x="455606" y="2273772"/>
            <a:ext cx="3142602" cy="61753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D1F0D4-397A-6445-ABD0-3F933084C9C1}"/>
              </a:ext>
            </a:extLst>
          </p:cNvPr>
          <p:cNvCxnSpPr>
            <a:stCxn id="39" idx="1"/>
            <a:endCxn id="38" idx="6"/>
          </p:cNvCxnSpPr>
          <p:nvPr/>
        </p:nvCxnSpPr>
        <p:spPr>
          <a:xfrm flipH="1">
            <a:off x="3598208" y="1331946"/>
            <a:ext cx="4762021" cy="125059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A1614A-EAC0-B247-B9D8-30FE1AE2DDF6}"/>
              </a:ext>
            </a:extLst>
          </p:cNvPr>
          <p:cNvSpPr txBox="1"/>
          <p:nvPr/>
        </p:nvSpPr>
        <p:spPr>
          <a:xfrm>
            <a:off x="8360229" y="1147280"/>
            <a:ext cx="1199367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__new__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B3C982A-1695-4148-80E3-955571F1D1EE}"/>
              </a:ext>
            </a:extLst>
          </p:cNvPr>
          <p:cNvSpPr/>
          <p:nvPr/>
        </p:nvSpPr>
        <p:spPr>
          <a:xfrm>
            <a:off x="217714" y="5575383"/>
            <a:ext cx="3066054" cy="11321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A6833D-F77D-2542-8BD7-A53467E6501C}"/>
              </a:ext>
            </a:extLst>
          </p:cNvPr>
          <p:cNvSpPr txBox="1"/>
          <p:nvPr/>
        </p:nvSpPr>
        <p:spPr>
          <a:xfrm>
            <a:off x="8255726" y="5575383"/>
            <a:ext cx="1132041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95CB57-D381-AB44-8D34-8B5BCC762AE5}"/>
              </a:ext>
            </a:extLst>
          </p:cNvPr>
          <p:cNvCxnSpPr>
            <a:stCxn id="44" idx="1"/>
            <a:endCxn id="43" idx="6"/>
          </p:cNvCxnSpPr>
          <p:nvPr/>
        </p:nvCxnSpPr>
        <p:spPr>
          <a:xfrm flipH="1">
            <a:off x="3283768" y="5760049"/>
            <a:ext cx="4971958" cy="381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5A3621-2B25-F741-B880-72EB1C48D5F3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25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7" grpId="0"/>
      <p:bldP spid="29" grpId="0"/>
      <p:bldP spid="38" grpId="0" animBg="1"/>
      <p:bldP spid="39" grpId="0" animBg="1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1" y="2445738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B7E0-4A6D-4EE4-A1C0-196D8AF48C73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2BB32-CF5C-4F53-A9B8-5BF0FE41ABD3}"/>
              </a:ext>
            </a:extLst>
          </p:cNvPr>
          <p:cNvSpPr txBox="1"/>
          <p:nvPr/>
        </p:nvSpPr>
        <p:spPr>
          <a:xfrm>
            <a:off x="437302" y="1922518"/>
            <a:ext cx="866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login(self, 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2C988-8657-F343-BDBC-36FB48C89A08}"/>
              </a:ext>
            </a:extLst>
          </p:cNvPr>
          <p:cNvSpPr txBox="1"/>
          <p:nvPr/>
        </p:nvSpPr>
        <p:spPr>
          <a:xfrm>
            <a:off x="6574559" y="457803"/>
            <a:ext cx="5064207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 called ‘</a:t>
            </a:r>
            <a:r>
              <a:rPr lang="en-US" dirty="0" err="1"/>
              <a:t>dunder</a:t>
            </a:r>
            <a:r>
              <a:rPr lang="en-US" dirty="0"/>
              <a:t> methods’ are provided</a:t>
            </a:r>
          </a:p>
          <a:p>
            <a:r>
              <a:rPr lang="en-US" dirty="0"/>
              <a:t>by Python and may be overridden in subclasses.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9D134F-C5D2-B542-8331-5EFF3667E3E9}"/>
              </a:ext>
            </a:extLst>
          </p:cNvPr>
          <p:cNvSpPr/>
          <p:nvPr/>
        </p:nvSpPr>
        <p:spPr>
          <a:xfrm>
            <a:off x="2020389" y="566057"/>
            <a:ext cx="705394" cy="33092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54AA1-54FF-384A-B0D1-5601078F19F6}"/>
              </a:ext>
            </a:extLst>
          </p:cNvPr>
          <p:cNvSpPr txBox="1"/>
          <p:nvPr/>
        </p:nvSpPr>
        <p:spPr>
          <a:xfrm>
            <a:off x="5582194" y="202827"/>
            <a:ext cx="3985386" cy="12003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first value to a method is the</a:t>
            </a:r>
          </a:p>
          <a:p>
            <a:r>
              <a:rPr lang="en-US" dirty="0"/>
              <a:t>current instance of the class,</a:t>
            </a:r>
          </a:p>
          <a:p>
            <a:r>
              <a:rPr lang="en-US" dirty="0"/>
              <a:t>often referred to as ‘self’.  It is similar</a:t>
            </a:r>
          </a:p>
          <a:p>
            <a:r>
              <a:rPr lang="en-US" dirty="0"/>
              <a:t>to ‘this’ in C# or Java.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D2A8FE-D04F-3344-83AB-AAF73386D31F}"/>
              </a:ext>
            </a:extLst>
          </p:cNvPr>
          <p:cNvCxnSpPr>
            <a:stCxn id="12" idx="1"/>
            <a:endCxn id="11" idx="6"/>
          </p:cNvCxnSpPr>
          <p:nvPr/>
        </p:nvCxnSpPr>
        <p:spPr>
          <a:xfrm flipH="1" flipV="1">
            <a:off x="2725783" y="731520"/>
            <a:ext cx="2856411" cy="714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D569B45-BD14-FE43-B1D0-44A286DA5D32}"/>
              </a:ext>
            </a:extLst>
          </p:cNvPr>
          <p:cNvSpPr/>
          <p:nvPr/>
        </p:nvSpPr>
        <p:spPr>
          <a:xfrm>
            <a:off x="1010194" y="1403156"/>
            <a:ext cx="1297577" cy="39951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5180E0-7A6E-7740-97A6-C9D9A772B235}"/>
              </a:ext>
            </a:extLst>
          </p:cNvPr>
          <p:cNvSpPr txBox="1"/>
          <p:nvPr/>
        </p:nvSpPr>
        <p:spPr>
          <a:xfrm>
            <a:off x="7382709" y="867947"/>
            <a:ext cx="4094391" cy="92333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This method, ‘</a:t>
            </a:r>
            <a:r>
              <a:rPr lang="en-US" dirty="0" err="1"/>
              <a:t>dunder</a:t>
            </a:r>
            <a:r>
              <a:rPr lang="en-US" dirty="0"/>
              <a:t> stir’ returns,</a:t>
            </a:r>
          </a:p>
          <a:p>
            <a:r>
              <a:rPr lang="en-US" dirty="0"/>
              <a:t>the string representation of the object.</a:t>
            </a:r>
          </a:p>
          <a:p>
            <a:r>
              <a:rPr lang="en-US" dirty="0"/>
              <a:t>It is called by the print function.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B49FAC-E63B-2E44-876D-DD4907233152}"/>
              </a:ext>
            </a:extLst>
          </p:cNvPr>
          <p:cNvCxnSpPr>
            <a:stCxn id="25" idx="1"/>
            <a:endCxn id="24" idx="6"/>
          </p:cNvCxnSpPr>
          <p:nvPr/>
        </p:nvCxnSpPr>
        <p:spPr>
          <a:xfrm flipH="1">
            <a:off x="2307771" y="1329612"/>
            <a:ext cx="5074938" cy="273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B1C0951-2B4D-494B-8889-D7841B4F8E44}"/>
              </a:ext>
            </a:extLst>
          </p:cNvPr>
          <p:cNvSpPr/>
          <p:nvPr/>
        </p:nvSpPr>
        <p:spPr>
          <a:xfrm>
            <a:off x="1262743" y="2360023"/>
            <a:ext cx="862148" cy="43542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F4F9B8-6A49-2847-BEFF-3839BDE05C5D}"/>
              </a:ext>
            </a:extLst>
          </p:cNvPr>
          <p:cNvSpPr txBox="1"/>
          <p:nvPr/>
        </p:nvSpPr>
        <p:spPr>
          <a:xfrm>
            <a:off x="8488803" y="2246264"/>
            <a:ext cx="2922595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To create a new object, call</a:t>
            </a:r>
          </a:p>
          <a:p>
            <a:r>
              <a:rPr lang="en-US" dirty="0"/>
              <a:t> the initializer.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9826E0-1476-CF41-8309-610B9AC013FA}"/>
              </a:ext>
            </a:extLst>
          </p:cNvPr>
          <p:cNvCxnSpPr>
            <a:stCxn id="29" idx="1"/>
            <a:endCxn id="28" idx="6"/>
          </p:cNvCxnSpPr>
          <p:nvPr/>
        </p:nvCxnSpPr>
        <p:spPr>
          <a:xfrm flipH="1">
            <a:off x="2124891" y="2569430"/>
            <a:ext cx="6363912" cy="83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82DAC2E-A2E3-F342-92B5-786B2670B957}"/>
              </a:ext>
            </a:extLst>
          </p:cNvPr>
          <p:cNvSpPr/>
          <p:nvPr/>
        </p:nvSpPr>
        <p:spPr>
          <a:xfrm>
            <a:off x="644434" y="3013166"/>
            <a:ext cx="4200806" cy="49638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64D1BA-A838-8944-B9D0-2C2F0E1C2440}"/>
              </a:ext>
            </a:extLst>
          </p:cNvPr>
          <p:cNvSpPr txBox="1"/>
          <p:nvPr/>
        </p:nvSpPr>
        <p:spPr>
          <a:xfrm>
            <a:off x="5992027" y="3121317"/>
            <a:ext cx="4756430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Python implicitly passes the current instance</a:t>
            </a:r>
          </a:p>
          <a:p>
            <a:r>
              <a:rPr lang="en-US" dirty="0"/>
              <a:t>as the first argument to a method.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8B3CA7-51AE-6B48-9813-84C233FA4C6B}"/>
              </a:ext>
            </a:extLst>
          </p:cNvPr>
          <p:cNvCxnSpPr>
            <a:stCxn id="34" idx="1"/>
            <a:endCxn id="33" idx="6"/>
          </p:cNvCxnSpPr>
          <p:nvPr/>
        </p:nvCxnSpPr>
        <p:spPr>
          <a:xfrm flipH="1" flipV="1">
            <a:off x="4845240" y="3261360"/>
            <a:ext cx="1146787" cy="1831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6" grpId="0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E00B8C-0CF4-D44B-86DD-8D383F70AF63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DE213-1515-0947-AEA4-61C93F805E17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AC98B-61A4-F649-82B4-B83D5ED90882}"/>
              </a:ext>
            </a:extLst>
          </p:cNvPr>
          <p:cNvSpPr txBox="1"/>
          <p:nvPr/>
        </p:nvSpPr>
        <p:spPr>
          <a:xfrm>
            <a:off x="437302" y="1922518"/>
            <a:ext cx="803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2CF62-1985-544E-8412-C08746B5BD15}"/>
              </a:ext>
            </a:extLst>
          </p:cNvPr>
          <p:cNvSpPr txBox="1"/>
          <p:nvPr/>
        </p:nvSpPr>
        <p:spPr>
          <a:xfrm>
            <a:off x="437301" y="2445738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ECEA7E-4E7B-3D46-81C8-1AD8796FBEC9}"/>
              </a:ext>
            </a:extLst>
          </p:cNvPr>
          <p:cNvSpPr/>
          <p:nvPr/>
        </p:nvSpPr>
        <p:spPr>
          <a:xfrm>
            <a:off x="757646" y="1846217"/>
            <a:ext cx="3457303" cy="4267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23D93-820E-084C-B07D-282472F19C7B}"/>
              </a:ext>
            </a:extLst>
          </p:cNvPr>
          <p:cNvSpPr txBox="1"/>
          <p:nvPr/>
        </p:nvSpPr>
        <p:spPr>
          <a:xfrm>
            <a:off x="7811589" y="583474"/>
            <a:ext cx="3632726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What if we forget to include ‘self’?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28059A-242C-7A46-A140-2D8A75D1A9EE}"/>
              </a:ext>
            </a:extLst>
          </p:cNvPr>
          <p:cNvCxnSpPr>
            <a:stCxn id="8" idx="1"/>
            <a:endCxn id="7" idx="6"/>
          </p:cNvCxnSpPr>
          <p:nvPr/>
        </p:nvCxnSpPr>
        <p:spPr>
          <a:xfrm flipH="1">
            <a:off x="4214949" y="768140"/>
            <a:ext cx="3596640" cy="1291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6E05B3-46F8-324D-B87F-9B2DE3E1D2D1}"/>
              </a:ext>
            </a:extLst>
          </p:cNvPr>
          <p:cNvSpPr txBox="1"/>
          <p:nvPr/>
        </p:nvSpPr>
        <p:spPr>
          <a:xfrm>
            <a:off x="5273040" y="3121406"/>
            <a:ext cx="6545382" cy="307777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TypeError</a:t>
            </a:r>
            <a:r>
              <a:rPr lang="en-US" sz="1400" dirty="0">
                <a:latin typeface="Source Code Pro" panose="020B0509030403020204" pitchFamily="49" charset="0"/>
              </a:rPr>
              <a:t>: login() takes 2 positional arguments but 3 were given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A38B1-E647-8E40-8AC6-E60E96241E65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45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1" y="2445738"/>
            <a:ext cx="51539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B7E0-4A6D-4EE4-A1C0-196D8AF48C73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2BB32-CF5C-4F53-A9B8-5BF0FE41ABD3}"/>
              </a:ext>
            </a:extLst>
          </p:cNvPr>
          <p:cNvSpPr txBox="1"/>
          <p:nvPr/>
        </p:nvSpPr>
        <p:spPr>
          <a:xfrm>
            <a:off x="437302" y="1922518"/>
            <a:ext cx="866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login(self, 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6CE8D-68CC-40E9-882C-6558A5652572}"/>
              </a:ext>
            </a:extLst>
          </p:cNvPr>
          <p:cNvSpPr txBox="1"/>
          <p:nvPr/>
        </p:nvSpPr>
        <p:spPr>
          <a:xfrm>
            <a:off x="437300" y="3830733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(Server):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2D80B-980C-4FD5-9805-99E0EF154611}"/>
              </a:ext>
            </a:extLst>
          </p:cNvPr>
          <p:cNvSpPr txBox="1"/>
          <p:nvPr/>
        </p:nvSpPr>
        <p:spPr>
          <a:xfrm>
            <a:off x="437300" y="4082506"/>
            <a:ext cx="995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if port == 25: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    raise </a:t>
            </a:r>
            <a:r>
              <a:rPr lang="en-US" sz="1400" dirty="0" err="1">
                <a:latin typeface="Source Code Pro" panose="020B0509030403020204" pitchFamily="49" charset="0"/>
              </a:rPr>
              <a:t>SecurityNoviceError</a:t>
            </a:r>
            <a:r>
              <a:rPr lang="en-US" sz="1400" dirty="0">
                <a:latin typeface="Source Code Pro" panose="020B0509030403020204" pitchFamily="49" charset="0"/>
              </a:rPr>
              <a:t>(‘are you trying to enable the hackers and spammers?’)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super().__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__(‘smtp’,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96BC8-4686-410E-B310-7D5F2E3A3BC6}"/>
              </a:ext>
            </a:extLst>
          </p:cNvPr>
          <p:cNvSpPr txBox="1"/>
          <p:nvPr/>
        </p:nvSpPr>
        <p:spPr>
          <a:xfrm>
            <a:off x="437300" y="4993659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send(self, to, from, message):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NotImplmentedError</a:t>
            </a:r>
            <a:r>
              <a:rPr lang="en-US" sz="1400" dirty="0">
                <a:latin typeface="Source Code Pro" panose="020B0509030403020204" pitchFamily="49" charset="0"/>
              </a:rPr>
              <a:t>(‘your message is lost’)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85220-2B32-4D14-B5E2-702EDCFC79D3}"/>
              </a:ext>
            </a:extLst>
          </p:cNvPr>
          <p:cNvSpPr txBox="1"/>
          <p:nvPr/>
        </p:nvSpPr>
        <p:spPr>
          <a:xfrm>
            <a:off x="437300" y="5601787"/>
            <a:ext cx="995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mail =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(‘musiccitytech.com’, 26)  # all of these statements will raise an error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 # try block omitted for space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mail.send</a:t>
            </a:r>
            <a:r>
              <a:rPr lang="en-US" sz="1400" dirty="0">
                <a:latin typeface="Source Code Pro" panose="020B0509030403020204" pitchFamily="49" charset="0"/>
              </a:rPr>
              <a:t>(‘them@example.com’, ‘me@example.com’, ‘Foo’) # and an excuse to show off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465011-EFEB-421A-B2A9-CA9B9F54A71A}"/>
              </a:ext>
            </a:extLst>
          </p:cNvPr>
          <p:cNvGrpSpPr/>
          <p:nvPr/>
        </p:nvGrpSpPr>
        <p:grpSpPr>
          <a:xfrm>
            <a:off x="3962800" y="5598302"/>
            <a:ext cx="7053957" cy="720215"/>
            <a:chOff x="4189223" y="5601787"/>
            <a:chExt cx="7053957" cy="7202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5ECA21-FCF9-4E51-881F-5CB13DCA5F00}"/>
                </a:ext>
              </a:extLst>
            </p:cNvPr>
            <p:cNvSpPr/>
            <p:nvPr/>
          </p:nvSpPr>
          <p:spPr>
            <a:xfrm>
              <a:off x="4990012" y="5601787"/>
              <a:ext cx="5102255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7459D5-2984-437D-BB56-8FFBA8EC1F51}"/>
                </a:ext>
              </a:extLst>
            </p:cNvPr>
            <p:cNvSpPr/>
            <p:nvPr/>
          </p:nvSpPr>
          <p:spPr>
            <a:xfrm>
              <a:off x="4189223" y="5867763"/>
              <a:ext cx="4917440" cy="224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A68191-973D-416D-968E-1F331FCE381B}"/>
                </a:ext>
              </a:extLst>
            </p:cNvPr>
            <p:cNvSpPr/>
            <p:nvPr/>
          </p:nvSpPr>
          <p:spPr>
            <a:xfrm>
              <a:off x="6122126" y="6032027"/>
              <a:ext cx="5121054" cy="289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EC06E5DE-D907-F447-B415-8BBC5455A4A3}"/>
              </a:ext>
            </a:extLst>
          </p:cNvPr>
          <p:cNvSpPr/>
          <p:nvPr/>
        </p:nvSpPr>
        <p:spPr>
          <a:xfrm>
            <a:off x="342900" y="3830733"/>
            <a:ext cx="2896689" cy="307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F69A19-554A-D444-AEF4-C0DBF66D8BBC}"/>
              </a:ext>
            </a:extLst>
          </p:cNvPr>
          <p:cNvSpPr txBox="1"/>
          <p:nvPr/>
        </p:nvSpPr>
        <p:spPr>
          <a:xfrm>
            <a:off x="7080068" y="3401876"/>
            <a:ext cx="3012363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Declare a subclass of Server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24F746-AF03-3548-8DC6-EC50E586C39B}"/>
              </a:ext>
            </a:extLst>
          </p:cNvPr>
          <p:cNvCxnSpPr>
            <a:stCxn id="8" idx="1"/>
            <a:endCxn id="6" idx="6"/>
          </p:cNvCxnSpPr>
          <p:nvPr/>
        </p:nvCxnSpPr>
        <p:spPr>
          <a:xfrm flipH="1">
            <a:off x="3239589" y="3586542"/>
            <a:ext cx="3840479" cy="3980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14315E4-B3D6-C544-B700-904946B1E4A8}"/>
              </a:ext>
            </a:extLst>
          </p:cNvPr>
          <p:cNvSpPr/>
          <p:nvPr/>
        </p:nvSpPr>
        <p:spPr>
          <a:xfrm>
            <a:off x="615422" y="4057767"/>
            <a:ext cx="3466012" cy="34597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FA543-E5B8-8D47-B5A9-E1D34B0A231C}"/>
              </a:ext>
            </a:extLst>
          </p:cNvPr>
          <p:cNvSpPr txBox="1"/>
          <p:nvPr/>
        </p:nvSpPr>
        <p:spPr>
          <a:xfrm>
            <a:off x="7056260" y="3995774"/>
            <a:ext cx="4059125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initializer has one less parameter.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22E2BB-4C2C-D642-91D7-BA34F17CD38B}"/>
              </a:ext>
            </a:extLst>
          </p:cNvPr>
          <p:cNvCxnSpPr>
            <a:stCxn id="32" idx="1"/>
          </p:cNvCxnSpPr>
          <p:nvPr/>
        </p:nvCxnSpPr>
        <p:spPr>
          <a:xfrm flipH="1">
            <a:off x="4081434" y="4180440"/>
            <a:ext cx="2974826" cy="50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10DE5D5-1CC4-6B4B-883D-5B74767C526F}"/>
              </a:ext>
            </a:extLst>
          </p:cNvPr>
          <p:cNvSpPr/>
          <p:nvPr/>
        </p:nvSpPr>
        <p:spPr>
          <a:xfrm>
            <a:off x="1053737" y="4676503"/>
            <a:ext cx="4005943" cy="4267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A76647-1179-5344-AAC4-ABD731322E28}"/>
              </a:ext>
            </a:extLst>
          </p:cNvPr>
          <p:cNvSpPr txBox="1"/>
          <p:nvPr/>
        </p:nvSpPr>
        <p:spPr>
          <a:xfrm>
            <a:off x="7080068" y="4993659"/>
            <a:ext cx="4246675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protocol is hard-coded in the call to</a:t>
            </a:r>
          </a:p>
          <a:p>
            <a:r>
              <a:rPr lang="en-US" dirty="0"/>
              <a:t>the superclass initializer.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B5FE45-42E1-1047-B802-AACE2D43E4F1}"/>
              </a:ext>
            </a:extLst>
          </p:cNvPr>
          <p:cNvCxnSpPr>
            <a:stCxn id="39" idx="1"/>
            <a:endCxn id="38" idx="6"/>
          </p:cNvCxnSpPr>
          <p:nvPr/>
        </p:nvCxnSpPr>
        <p:spPr>
          <a:xfrm flipH="1" flipV="1">
            <a:off x="5059680" y="4889863"/>
            <a:ext cx="2020388" cy="4269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6" grpId="0" animBg="1"/>
      <p:bldP spid="6" grpId="1" animBg="1"/>
      <p:bldP spid="8" grpId="0" animBg="1"/>
      <p:bldP spid="8" grpId="1" animBg="1"/>
      <p:bldP spid="30" grpId="0" animBg="1"/>
      <p:bldP spid="30" grpId="1" animBg="1"/>
      <p:bldP spid="32" grpId="0" animBg="1"/>
      <p:bldP spid="32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8F1DF-D28C-4696-999E-C53F0FE0C60D}"/>
              </a:ext>
            </a:extLst>
          </p:cNvPr>
          <p:cNvSpPr txBox="1"/>
          <p:nvPr/>
        </p:nvSpPr>
        <p:spPr>
          <a:xfrm>
            <a:off x="2757586" y="284480"/>
            <a:ext cx="66768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What’s ‘missing’?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8A28B-C178-4E36-B54D-3E4C771830BF}"/>
              </a:ext>
            </a:extLst>
          </p:cNvPr>
          <p:cNvSpPr txBox="1"/>
          <p:nvPr/>
        </p:nvSpPr>
        <p:spPr>
          <a:xfrm>
            <a:off x="900853" y="1456267"/>
            <a:ext cx="983314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data 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(</a:t>
            </a:r>
            <a:r>
              <a:rPr lang="en-US" sz="2800" dirty="0" err="1"/>
              <a:t>ie</a:t>
            </a:r>
            <a:r>
              <a:rPr lang="en-US" sz="2800" dirty="0"/>
              <a:t>. no </a:t>
            </a:r>
            <a:r>
              <a:rPr lang="en-US" sz="2800" dirty="0">
                <a:latin typeface="Source Code Pro" panose="020B0509030403020204" pitchFamily="49" charset="0"/>
              </a:rPr>
              <a:t>short unsigned int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Constructs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urce Code Pro" panose="020B0509030403020204" pitchFamily="49" charset="0"/>
              </a:rPr>
              <a:t>for-next</a:t>
            </a:r>
            <a:r>
              <a:rPr lang="en-US" sz="2800" dirty="0"/>
              <a:t> 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urce Code Pro" panose="020B0509030403020204" pitchFamily="49" charset="0"/>
              </a:rPr>
              <a:t>switch</a:t>
            </a:r>
            <a:r>
              <a:rPr lang="en-US" sz="2800" dirty="0"/>
              <a:t>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Source Code Pro" panose="020B0509030403020204" pitchFamily="49" charset="0"/>
              </a:rPr>
              <a:t>++</a:t>
            </a:r>
            <a:r>
              <a:rPr lang="en-US" sz="2800" dirty="0"/>
              <a:t> and </a:t>
            </a:r>
            <a:r>
              <a:rPr lang="en-US" sz="2800" dirty="0">
                <a:latin typeface="Source Code Pro" panose="020B0509030403020204" pitchFamily="49" charset="0"/>
              </a:rPr>
              <a:t>--</a:t>
            </a:r>
            <a:r>
              <a:rPr lang="en-US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Interfaces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is done implicitly on the honor system (</a:t>
            </a:r>
            <a:r>
              <a:rPr lang="en-US" sz="2800" dirty="0" err="1"/>
              <a:t>ie</a:t>
            </a:r>
            <a:r>
              <a:rPr lang="en-US" sz="2800" dirty="0"/>
              <a:t>. </a:t>
            </a:r>
            <a:r>
              <a:rPr lang="en-US" sz="2800" dirty="0" err="1"/>
              <a:t>iterables</a:t>
            </a:r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Single inheritance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Access modifiers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BE2A5-AD37-AE42-9B44-82890DF9C418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517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22A1F-3908-4F89-A57D-A5F76731CFD3}"/>
              </a:ext>
            </a:extLst>
          </p:cNvPr>
          <p:cNvSpPr/>
          <p:nvPr/>
        </p:nvSpPr>
        <p:spPr>
          <a:xfrm>
            <a:off x="342900" y="285750"/>
            <a:ext cx="11601450" cy="628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839F-7837-4031-BF36-66A8E86DF30B}"/>
              </a:ext>
            </a:extLst>
          </p:cNvPr>
          <p:cNvSpPr txBox="1"/>
          <p:nvPr/>
        </p:nvSpPr>
        <p:spPr>
          <a:xfrm>
            <a:off x="437304" y="383636"/>
            <a:ext cx="4910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protocol,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 = protocol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 =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 = 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1F557-78B7-492A-8732-FCE65FBFF49C}"/>
              </a:ext>
            </a:extLst>
          </p:cNvPr>
          <p:cNvSpPr txBox="1"/>
          <p:nvPr/>
        </p:nvSpPr>
        <p:spPr>
          <a:xfrm>
            <a:off x="437301" y="2445738"/>
            <a:ext cx="55547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secure = Server(‘https’, ‘musiccitytech.com’, 443)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print(secure)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try: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</a:t>
            </a:r>
            <a:r>
              <a:rPr lang="en-US" sz="1400" dirty="0" err="1">
                <a:latin typeface="Source Code Pro" panose="020B0509030403020204" pitchFamily="49" charset="0"/>
              </a:rPr>
              <a:t>secure.login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except Exception as e: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print(e)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76DDB-66CD-4D77-8A69-FED62D1AF48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7B7E0-4A6D-4EE4-A1C0-196D8AF48C73}"/>
              </a:ext>
            </a:extLst>
          </p:cNvPr>
          <p:cNvSpPr txBox="1"/>
          <p:nvPr/>
        </p:nvSpPr>
        <p:spPr>
          <a:xfrm>
            <a:off x="437303" y="1445465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__str__(self):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return ‘{0}://{1}:{2}’.format(</a:t>
            </a:r>
            <a:r>
              <a:rPr lang="en-US" sz="1400" dirty="0" err="1">
                <a:latin typeface="Source Code Pro" panose="020B0509030403020204" pitchFamily="49" charset="0"/>
              </a:rPr>
              <a:t>self._protocol</a:t>
            </a:r>
            <a:r>
              <a:rPr lang="en-US" sz="1400" dirty="0">
                <a:latin typeface="Source Code Pro" panose="020B0509030403020204" pitchFamily="49" charset="0"/>
              </a:rPr>
              <a:t>, self._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</a:t>
            </a:r>
            <a:r>
              <a:rPr lang="en-US" sz="1400" dirty="0" err="1">
                <a:latin typeface="Source Code Pro" panose="020B0509030403020204" pitchFamily="49" charset="0"/>
              </a:rPr>
              <a:t>self._port</a:t>
            </a:r>
            <a:r>
              <a:rPr lang="en-US" sz="1400" dirty="0">
                <a:latin typeface="Source Code Pro" panose="020B0509030403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2BB32-CF5C-4F53-A9B8-5BF0FE41ABD3}"/>
              </a:ext>
            </a:extLst>
          </p:cNvPr>
          <p:cNvSpPr txBox="1"/>
          <p:nvPr/>
        </p:nvSpPr>
        <p:spPr>
          <a:xfrm>
            <a:off x="437302" y="1922518"/>
            <a:ext cx="866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login(self, username, password):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NotImplementedError</a:t>
            </a:r>
            <a:r>
              <a:rPr lang="en-US" sz="1400" dirty="0">
                <a:latin typeface="Source Code Pro" panose="020B0509030403020204" pitchFamily="49" charset="0"/>
              </a:rPr>
              <a:t>(‘this is not the method you are looking for’)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76CE8D-68CC-40E9-882C-6558A5652572}"/>
              </a:ext>
            </a:extLst>
          </p:cNvPr>
          <p:cNvSpPr txBox="1"/>
          <p:nvPr/>
        </p:nvSpPr>
        <p:spPr>
          <a:xfrm>
            <a:off x="437300" y="3830733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(Server):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2D80B-980C-4FD5-9805-99E0EF154611}"/>
              </a:ext>
            </a:extLst>
          </p:cNvPr>
          <p:cNvSpPr txBox="1"/>
          <p:nvPr/>
        </p:nvSpPr>
        <p:spPr>
          <a:xfrm>
            <a:off x="437300" y="4082506"/>
            <a:ext cx="995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__(self,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if port == 25: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    raise </a:t>
            </a:r>
            <a:r>
              <a:rPr lang="en-US" sz="1400" dirty="0" err="1">
                <a:latin typeface="Source Code Pro" panose="020B0509030403020204" pitchFamily="49" charset="0"/>
              </a:rPr>
              <a:t>SecurityNoviceError</a:t>
            </a:r>
            <a:r>
              <a:rPr lang="en-US" sz="1400" dirty="0">
                <a:latin typeface="Source Code Pro" panose="020B0509030403020204" pitchFamily="49" charset="0"/>
              </a:rPr>
              <a:t>(‘are you trying to enable the hackers and spammers?’)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super().__</a:t>
            </a:r>
            <a:r>
              <a:rPr lang="en-US" sz="1400" dirty="0" err="1">
                <a:latin typeface="Source Code Pro" panose="020B0509030403020204" pitchFamily="49" charset="0"/>
              </a:rPr>
              <a:t>init</a:t>
            </a:r>
            <a:r>
              <a:rPr lang="en-US" sz="1400" dirty="0">
                <a:latin typeface="Source Code Pro" panose="020B0509030403020204" pitchFamily="49" charset="0"/>
              </a:rPr>
              <a:t>__(‘smtp’, </a:t>
            </a:r>
            <a:r>
              <a:rPr lang="en-US" sz="1400" dirty="0" err="1">
                <a:latin typeface="Source Code Pro" panose="020B0509030403020204" pitchFamily="49" charset="0"/>
              </a:rPr>
              <a:t>url</a:t>
            </a:r>
            <a:r>
              <a:rPr lang="en-US" sz="1400" dirty="0">
                <a:latin typeface="Source Code Pro" panose="020B0509030403020204" pitchFamily="49" charset="0"/>
              </a:rPr>
              <a:t>,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96BC8-4686-410E-B310-7D5F2E3A3BC6}"/>
              </a:ext>
            </a:extLst>
          </p:cNvPr>
          <p:cNvSpPr txBox="1"/>
          <p:nvPr/>
        </p:nvSpPr>
        <p:spPr>
          <a:xfrm>
            <a:off x="437300" y="4993659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    def send(self, to, from, message):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raise </a:t>
            </a:r>
            <a:r>
              <a:rPr lang="en-US" sz="1400" dirty="0" err="1">
                <a:latin typeface="Source Code Pro" panose="020B0509030403020204" pitchFamily="49" charset="0"/>
              </a:rPr>
              <a:t>NotImplmentedError</a:t>
            </a:r>
            <a:r>
              <a:rPr lang="en-US" sz="1400" dirty="0">
                <a:latin typeface="Source Code Pro" panose="020B0509030403020204" pitchFamily="49" charset="0"/>
              </a:rPr>
              <a:t>(‘your message is lost’)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C85220-2B32-4D14-B5E2-702EDCFC79D3}"/>
              </a:ext>
            </a:extLst>
          </p:cNvPr>
          <p:cNvSpPr txBox="1"/>
          <p:nvPr/>
        </p:nvSpPr>
        <p:spPr>
          <a:xfrm>
            <a:off x="437300" y="5601787"/>
            <a:ext cx="99581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mail = </a:t>
            </a:r>
            <a:r>
              <a:rPr lang="en-US" sz="1400" dirty="0" err="1">
                <a:latin typeface="Source Code Pro" panose="020B0509030403020204" pitchFamily="49" charset="0"/>
              </a:rPr>
              <a:t>SMTPServer</a:t>
            </a:r>
            <a:r>
              <a:rPr lang="en-US" sz="1400" dirty="0">
                <a:latin typeface="Source Code Pro" panose="020B0509030403020204" pitchFamily="49" charset="0"/>
              </a:rPr>
              <a:t>(‘musiccitytech.com’, 26)  # all of these statements will raise an error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mail.login</a:t>
            </a:r>
            <a:r>
              <a:rPr lang="en-US" sz="1400" dirty="0">
                <a:latin typeface="Source Code Pro" panose="020B0509030403020204" pitchFamily="49" charset="0"/>
              </a:rPr>
              <a:t>(‘admin’, ‘</a:t>
            </a:r>
            <a:r>
              <a:rPr lang="en-US" sz="1400" dirty="0" err="1">
                <a:latin typeface="Source Code Pro" panose="020B0509030403020204" pitchFamily="49" charset="0"/>
              </a:rPr>
              <a:t>supersecret</a:t>
            </a:r>
            <a:r>
              <a:rPr lang="en-US" sz="1400" dirty="0">
                <a:latin typeface="Source Code Pro" panose="020B0509030403020204" pitchFamily="49" charset="0"/>
              </a:rPr>
              <a:t>’) # try block omitted for space</a:t>
            </a:r>
          </a:p>
          <a:p>
            <a:r>
              <a:rPr lang="en-US" sz="1400" dirty="0" err="1">
                <a:latin typeface="Source Code Pro" panose="020B0509030403020204" pitchFamily="49" charset="0"/>
              </a:rPr>
              <a:t>mail.send</a:t>
            </a:r>
            <a:r>
              <a:rPr lang="en-US" sz="1400" dirty="0">
                <a:latin typeface="Source Code Pro" panose="020B0509030403020204" pitchFamily="49" charset="0"/>
              </a:rPr>
              <a:t>(‘them@example.com’, ‘me@example.com’, ‘Foo’) # and an excuse to show off comments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5FE667-85F0-4574-94D0-44CE00C75588}"/>
              </a:ext>
            </a:extLst>
          </p:cNvPr>
          <p:cNvSpPr/>
          <p:nvPr/>
        </p:nvSpPr>
        <p:spPr>
          <a:xfrm>
            <a:off x="1193470" y="528452"/>
            <a:ext cx="1300348" cy="4367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B07BC8-CCA5-405D-B554-190759A29DF5}"/>
              </a:ext>
            </a:extLst>
          </p:cNvPr>
          <p:cNvSpPr/>
          <p:nvPr/>
        </p:nvSpPr>
        <p:spPr>
          <a:xfrm>
            <a:off x="1592115" y="1202978"/>
            <a:ext cx="1300348" cy="43674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C37BA-86F3-4A56-8B50-98BD8B54E709}"/>
              </a:ext>
            </a:extLst>
          </p:cNvPr>
          <p:cNvSpPr txBox="1"/>
          <p:nvPr/>
        </p:nvSpPr>
        <p:spPr>
          <a:xfrm>
            <a:off x="6143625" y="820034"/>
            <a:ext cx="4038285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‘</a:t>
            </a:r>
            <a:r>
              <a:rPr lang="en-US" dirty="0" err="1"/>
              <a:t>dunder</a:t>
            </a:r>
            <a:r>
              <a:rPr lang="en-US" dirty="0"/>
              <a:t>’ methods are reserved for use</a:t>
            </a:r>
          </a:p>
          <a:p>
            <a:r>
              <a:rPr lang="en-US" dirty="0"/>
              <a:t>by Python … don’t create your own!</a:t>
            </a:r>
          </a:p>
          <a:p>
            <a:r>
              <a:rPr lang="en-US" dirty="0"/>
              <a:t>(even though you can)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B0A6E3-AF20-4AC1-A333-CA96D6E85774}"/>
              </a:ext>
            </a:extLst>
          </p:cNvPr>
          <p:cNvSpPr txBox="1"/>
          <p:nvPr/>
        </p:nvSpPr>
        <p:spPr>
          <a:xfrm>
            <a:off x="6382098" y="2568317"/>
            <a:ext cx="3735318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properties and methods prefixed</a:t>
            </a:r>
          </a:p>
          <a:p>
            <a:r>
              <a:rPr lang="en-US" dirty="0"/>
              <a:t>with an underscore should be </a:t>
            </a:r>
          </a:p>
          <a:p>
            <a:r>
              <a:rPr lang="en-US" dirty="0"/>
              <a:t>treated as private</a:t>
            </a:r>
          </a:p>
          <a:p>
            <a:r>
              <a:rPr lang="en-US" dirty="0"/>
              <a:t>(even though you can </a:t>
            </a:r>
            <a:r>
              <a:rPr lang="en-US"/>
              <a:t>access them)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B3106E-42DF-40BA-80A3-62F4DBB0CB92}"/>
              </a:ext>
            </a:extLst>
          </p:cNvPr>
          <p:cNvCxnSpPr>
            <a:stCxn id="6" idx="1"/>
            <a:endCxn id="5" idx="6"/>
          </p:cNvCxnSpPr>
          <p:nvPr/>
        </p:nvCxnSpPr>
        <p:spPr>
          <a:xfrm flipH="1" flipV="1">
            <a:off x="2493818" y="746826"/>
            <a:ext cx="3649807" cy="5348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8A41AE-32FC-4E6F-BBDA-29CF93C19CB3}"/>
              </a:ext>
            </a:extLst>
          </p:cNvPr>
          <p:cNvCxnSpPr>
            <a:stCxn id="24" idx="1"/>
            <a:endCxn id="23" idx="6"/>
          </p:cNvCxnSpPr>
          <p:nvPr/>
        </p:nvCxnSpPr>
        <p:spPr>
          <a:xfrm flipH="1" flipV="1">
            <a:off x="2892463" y="1421352"/>
            <a:ext cx="3489635" cy="17471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6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CB30B-E923-4AE3-ABBA-2F495BBB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693" y="997217"/>
            <a:ext cx="5838613" cy="48635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1BE25-3D00-CF4D-B8F3-598A8206D6AB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627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E8A28B-C178-4E36-B54D-3E4C771830BF}"/>
              </a:ext>
            </a:extLst>
          </p:cNvPr>
          <p:cNvSpPr txBox="1"/>
          <p:nvPr/>
        </p:nvSpPr>
        <p:spPr>
          <a:xfrm>
            <a:off x="1794933" y="2309707"/>
            <a:ext cx="8866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You can’t fix stupid</a:t>
            </a:r>
          </a:p>
          <a:p>
            <a:r>
              <a:rPr lang="en-US" sz="3600" dirty="0"/>
              <a:t>You can’t protect people from themselves</a:t>
            </a:r>
          </a:p>
          <a:p>
            <a:r>
              <a:rPr lang="en-US" sz="3600" dirty="0"/>
              <a:t>Don’t punish the responsible engineers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63991-C9DD-EA4B-811E-468C4BE07BC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166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681D7-3493-439F-8CD9-62917B07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9" y="1368213"/>
            <a:ext cx="3810000" cy="381000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7E79F4D-99B3-4314-A1DF-FA978C5E1BD9}"/>
              </a:ext>
            </a:extLst>
          </p:cNvPr>
          <p:cNvSpPr/>
          <p:nvPr/>
        </p:nvSpPr>
        <p:spPr>
          <a:xfrm>
            <a:off x="7850294" y="1188905"/>
            <a:ext cx="3603413" cy="2004907"/>
          </a:xfrm>
          <a:prstGeom prst="wedgeRectCallout">
            <a:avLst>
              <a:gd name="adj1" fmla="val -62938"/>
              <a:gd name="adj2" fmla="val 793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TLDR: We’re all adults here.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8B8F3-828A-4B20-8850-EB234EE280D1}"/>
              </a:ext>
            </a:extLst>
          </p:cNvPr>
          <p:cNvSpPr txBox="1"/>
          <p:nvPr/>
        </p:nvSpPr>
        <p:spPr>
          <a:xfrm>
            <a:off x="4214715" y="5305121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Guido van Rossum – Python BDFL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C98C9-3F13-4C05-BF7E-02030D8A65E1}"/>
              </a:ext>
            </a:extLst>
          </p:cNvPr>
          <p:cNvSpPr txBox="1"/>
          <p:nvPr/>
        </p:nvSpPr>
        <p:spPr>
          <a:xfrm>
            <a:off x="4463180" y="5801361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(Benevolent Dictator For Life)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7AB90-C93C-9A43-AB4D-A9F63D5FD53B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0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6E231B-8027-425A-8708-B33BD0A4B705}"/>
              </a:ext>
            </a:extLst>
          </p:cNvPr>
          <p:cNvGrpSpPr/>
          <p:nvPr/>
        </p:nvGrpSpPr>
        <p:grpSpPr>
          <a:xfrm>
            <a:off x="4440237" y="0"/>
            <a:ext cx="7667625" cy="6858000"/>
            <a:chOff x="2262187" y="0"/>
            <a:chExt cx="7667625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23B80F6-6B40-4D5D-8178-3E5A4908E2FE}"/>
                </a:ext>
              </a:extLst>
            </p:cNvPr>
            <p:cNvSpPr/>
            <p:nvPr/>
          </p:nvSpPr>
          <p:spPr>
            <a:xfrm>
              <a:off x="3333750" y="419100"/>
              <a:ext cx="2025650" cy="1028700"/>
            </a:xfrm>
            <a:custGeom>
              <a:avLst/>
              <a:gdLst>
                <a:gd name="connsiteX0" fmla="*/ 654050 w 2025650"/>
                <a:gd name="connsiteY0" fmla="*/ 0 h 1028700"/>
                <a:gd name="connsiteX1" fmla="*/ 298450 w 2025650"/>
                <a:gd name="connsiteY1" fmla="*/ 165100 h 1028700"/>
                <a:gd name="connsiteX2" fmla="*/ 0 w 2025650"/>
                <a:gd name="connsiteY2" fmla="*/ 755650 h 1028700"/>
                <a:gd name="connsiteX3" fmla="*/ 196850 w 2025650"/>
                <a:gd name="connsiteY3" fmla="*/ 1028700 h 1028700"/>
                <a:gd name="connsiteX4" fmla="*/ 692150 w 2025650"/>
                <a:gd name="connsiteY4" fmla="*/ 914400 h 1028700"/>
                <a:gd name="connsiteX5" fmla="*/ 857250 w 2025650"/>
                <a:gd name="connsiteY5" fmla="*/ 768350 h 1028700"/>
                <a:gd name="connsiteX6" fmla="*/ 952500 w 2025650"/>
                <a:gd name="connsiteY6" fmla="*/ 692150 h 1028700"/>
                <a:gd name="connsiteX7" fmla="*/ 1136650 w 2025650"/>
                <a:gd name="connsiteY7" fmla="*/ 850900 h 1028700"/>
                <a:gd name="connsiteX8" fmla="*/ 1339850 w 2025650"/>
                <a:gd name="connsiteY8" fmla="*/ 946150 h 1028700"/>
                <a:gd name="connsiteX9" fmla="*/ 1638300 w 2025650"/>
                <a:gd name="connsiteY9" fmla="*/ 933450 h 1028700"/>
                <a:gd name="connsiteX10" fmla="*/ 1917700 w 2025650"/>
                <a:gd name="connsiteY10" fmla="*/ 793750 h 1028700"/>
                <a:gd name="connsiteX11" fmla="*/ 2025650 w 2025650"/>
                <a:gd name="connsiteY11" fmla="*/ 520700 h 1028700"/>
                <a:gd name="connsiteX12" fmla="*/ 1981200 w 2025650"/>
                <a:gd name="connsiteY12" fmla="*/ 228600 h 1028700"/>
                <a:gd name="connsiteX13" fmla="*/ 1752600 w 2025650"/>
                <a:gd name="connsiteY13" fmla="*/ 69850 h 1028700"/>
                <a:gd name="connsiteX14" fmla="*/ 1435100 w 2025650"/>
                <a:gd name="connsiteY14" fmla="*/ 25400 h 1028700"/>
                <a:gd name="connsiteX15" fmla="*/ 1060450 w 2025650"/>
                <a:gd name="connsiteY15" fmla="*/ 50800 h 1028700"/>
                <a:gd name="connsiteX16" fmla="*/ 812800 w 2025650"/>
                <a:gd name="connsiteY16" fmla="*/ 0 h 1028700"/>
                <a:gd name="connsiteX17" fmla="*/ 654050 w 2025650"/>
                <a:gd name="connsiteY17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25650" h="1028700">
                  <a:moveTo>
                    <a:pt x="654050" y="0"/>
                  </a:moveTo>
                  <a:lnTo>
                    <a:pt x="298450" y="165100"/>
                  </a:lnTo>
                  <a:lnTo>
                    <a:pt x="0" y="755650"/>
                  </a:lnTo>
                  <a:lnTo>
                    <a:pt x="196850" y="1028700"/>
                  </a:lnTo>
                  <a:lnTo>
                    <a:pt x="692150" y="914400"/>
                  </a:lnTo>
                  <a:lnTo>
                    <a:pt x="857250" y="768350"/>
                  </a:lnTo>
                  <a:lnTo>
                    <a:pt x="952500" y="692150"/>
                  </a:lnTo>
                  <a:lnTo>
                    <a:pt x="1136650" y="850900"/>
                  </a:lnTo>
                  <a:lnTo>
                    <a:pt x="1339850" y="946150"/>
                  </a:lnTo>
                  <a:lnTo>
                    <a:pt x="1638300" y="933450"/>
                  </a:lnTo>
                  <a:lnTo>
                    <a:pt x="1917700" y="793750"/>
                  </a:lnTo>
                  <a:lnTo>
                    <a:pt x="2025650" y="520700"/>
                  </a:lnTo>
                  <a:lnTo>
                    <a:pt x="1981200" y="228600"/>
                  </a:lnTo>
                  <a:lnTo>
                    <a:pt x="1752600" y="69850"/>
                  </a:lnTo>
                  <a:lnTo>
                    <a:pt x="1435100" y="25400"/>
                  </a:lnTo>
                  <a:lnTo>
                    <a:pt x="1060450" y="50800"/>
                  </a:lnTo>
                  <a:lnTo>
                    <a:pt x="812800" y="0"/>
                  </a:lnTo>
                  <a:lnTo>
                    <a:pt x="65405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0AE92-5E96-4B53-8E0E-9678B526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2187" y="0"/>
              <a:ext cx="7667625" cy="6858000"/>
            </a:xfrm>
            <a:prstGeom prst="rect">
              <a:avLst/>
            </a:prstGeom>
          </p:spPr>
        </p:pic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42CB87-11E4-4D8D-BF2C-BD6547673DCA}"/>
              </a:ext>
            </a:extLst>
          </p:cNvPr>
          <p:cNvSpPr/>
          <p:nvPr/>
        </p:nvSpPr>
        <p:spPr>
          <a:xfrm>
            <a:off x="158750" y="152400"/>
            <a:ext cx="4857750" cy="596900"/>
          </a:xfrm>
          <a:prstGeom prst="wedgeRectCallout">
            <a:avLst>
              <a:gd name="adj1" fmla="val 53285"/>
              <a:gd name="adj2" fmla="val 103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Python!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3E8CB48-3BFC-48F8-8D5F-15DA33E72FD2}"/>
              </a:ext>
            </a:extLst>
          </p:cNvPr>
          <p:cNvSpPr/>
          <p:nvPr/>
        </p:nvSpPr>
        <p:spPr>
          <a:xfrm>
            <a:off x="84138" y="1149350"/>
            <a:ext cx="4857750" cy="596900"/>
          </a:xfrm>
          <a:prstGeom prst="wedgeRectCallout">
            <a:avLst>
              <a:gd name="adj1" fmla="val 53285"/>
              <a:gd name="adj2" fmla="val 1039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open source!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2156EE3-16FD-454C-8B04-B9C377B70BA4}"/>
              </a:ext>
            </a:extLst>
          </p:cNvPr>
          <p:cNvSpPr/>
          <p:nvPr/>
        </p:nvSpPr>
        <p:spPr>
          <a:xfrm>
            <a:off x="158750" y="2266950"/>
            <a:ext cx="4857750" cy="596900"/>
          </a:xfrm>
          <a:prstGeom prst="wedgeRectCallout">
            <a:avLst>
              <a:gd name="adj1" fmla="val 50017"/>
              <a:gd name="adj2" fmla="val -7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cross-platform!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1A26EB7-1E35-41AE-B0EB-2558AD6922B0}"/>
              </a:ext>
            </a:extLst>
          </p:cNvPr>
          <p:cNvSpPr/>
          <p:nvPr/>
        </p:nvSpPr>
        <p:spPr>
          <a:xfrm>
            <a:off x="84138" y="3206750"/>
            <a:ext cx="4857750" cy="596900"/>
          </a:xfrm>
          <a:prstGeom prst="wedgeRectCallout">
            <a:avLst>
              <a:gd name="adj1" fmla="val 50017"/>
              <a:gd name="adj2" fmla="val -7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simple!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E5FB978-E4B7-4458-8A96-EB9EB7D9FBE0}"/>
              </a:ext>
            </a:extLst>
          </p:cNvPr>
          <p:cNvSpPr/>
          <p:nvPr/>
        </p:nvSpPr>
        <p:spPr>
          <a:xfrm>
            <a:off x="158750" y="4083050"/>
            <a:ext cx="4857750" cy="596900"/>
          </a:xfrm>
          <a:prstGeom prst="wedgeRectCallout">
            <a:avLst>
              <a:gd name="adj1" fmla="val 50017"/>
              <a:gd name="adj2" fmla="val -72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versatile!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CDD3E89-DB7F-4032-AA95-695318F3B1AA}"/>
              </a:ext>
            </a:extLst>
          </p:cNvPr>
          <p:cNvSpPr/>
          <p:nvPr/>
        </p:nvSpPr>
        <p:spPr>
          <a:xfrm>
            <a:off x="406400" y="4959350"/>
            <a:ext cx="4857750" cy="596900"/>
          </a:xfrm>
          <a:prstGeom prst="wedgeRectCallout">
            <a:avLst>
              <a:gd name="adj1" fmla="val 51978"/>
              <a:gd name="adj2" fmla="val -81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perfect for novices!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CF47CA1E-D34E-492D-912E-49F84D85BFF2}"/>
              </a:ext>
            </a:extLst>
          </p:cNvPr>
          <p:cNvSpPr/>
          <p:nvPr/>
        </p:nvSpPr>
        <p:spPr>
          <a:xfrm>
            <a:off x="577850" y="5835650"/>
            <a:ext cx="4857750" cy="596900"/>
          </a:xfrm>
          <a:prstGeom prst="wedgeRectCallout">
            <a:avLst>
              <a:gd name="adj1" fmla="val 51978"/>
              <a:gd name="adj2" fmla="val -81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also powerful enough for professionals!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C553091-5A1B-48CF-893E-057E89F3DF86}"/>
              </a:ext>
            </a:extLst>
          </p:cNvPr>
          <p:cNvSpPr/>
          <p:nvPr/>
        </p:nvSpPr>
        <p:spPr>
          <a:xfrm>
            <a:off x="8170861" y="158750"/>
            <a:ext cx="3786187" cy="596900"/>
          </a:xfrm>
          <a:prstGeom prst="wedgeRectCallout">
            <a:avLst>
              <a:gd name="adj1" fmla="val -55429"/>
              <a:gd name="adj2" fmla="val 149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not named after a snake!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066481-ADE4-438C-8166-63B023D64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5" y="1670049"/>
            <a:ext cx="3609975" cy="20288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96D8CE-EE4B-4027-A79C-9A55C425D42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0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B2B18-504E-EF46-BF9A-994B31E1CEB6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3444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904EE-122A-984A-9D1D-C2ADC9D7015F}"/>
              </a:ext>
            </a:extLst>
          </p:cNvPr>
          <p:cNvSpPr txBox="1"/>
          <p:nvPr/>
        </p:nvSpPr>
        <p:spPr>
          <a:xfrm>
            <a:off x="9346169" y="2641435"/>
            <a:ext cx="780983" cy="73866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++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 err="1">
                <a:latin typeface="Source Code Pro" panose="020B0509030403020204" pitchFamily="49" charset="0"/>
              </a:rPr>
              <a:t>i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6129C-97AA-C540-9ABC-EDA8997122E3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69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C0DB6-977C-0242-B2D5-774EB9519DBB}"/>
              </a:ext>
            </a:extLst>
          </p:cNvPr>
          <p:cNvSpPr txBox="1"/>
          <p:nvPr/>
        </p:nvSpPr>
        <p:spPr>
          <a:xfrm>
            <a:off x="6996793" y="1527159"/>
            <a:ext cx="4855816" cy="116955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for word in words: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('s'):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    </a:t>
            </a:r>
            <a:r>
              <a:rPr lang="en-US" sz="1400" dirty="0" err="1">
                <a:latin typeface="Source Code Pro" panose="020B0509030403020204" pitchFamily="49" charset="0"/>
              </a:rPr>
              <a:t>s_words</a:t>
            </a:r>
            <a:r>
              <a:rPr lang="en-US" sz="1400" dirty="0">
                <a:latin typeface="Source Code Pro" panose="020B0509030403020204" pitchFamily="49" charset="0"/>
              </a:rPr>
              <a:t> += 1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[word for word in word if </a:t>
            </a:r>
            <a:r>
              <a:rPr lang="en-US" sz="1400" dirty="0" err="1">
                <a:latin typeface="Source Code Pro" panose="020B0509030403020204" pitchFamily="49" charset="0"/>
              </a:rPr>
              <a:t>word.startswith</a:t>
            </a:r>
            <a:r>
              <a:rPr lang="en-US" sz="1400" dirty="0">
                <a:latin typeface="Source Code Pro" panose="020B0509030403020204" pitchFamily="49" charset="0"/>
              </a:rPr>
              <a:t>(‘s’)]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43908-3994-E742-8894-A912345C4499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63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C0C07F-3E8C-1342-996C-F9C55E9AD068}"/>
              </a:ext>
            </a:extLst>
          </p:cNvPr>
          <p:cNvSpPr/>
          <p:nvPr/>
        </p:nvSpPr>
        <p:spPr>
          <a:xfrm>
            <a:off x="1767839" y="425444"/>
            <a:ext cx="89524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Zen of Python, by Tim Peters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Beautiful is better than ugly.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is better than implicit.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Simple is better than complex.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Complex is better than complicated.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 is better than nested.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Sparse is better than dense.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Readability counts.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Special cases aren't special enough to break the rules.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practicality beats purity.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Errors should never pass silently.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Unless explicitly silenced.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the face of ambiguity, refuse the temptation to guess.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There should be one-- and preferably only one --obvious way to do it.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that way may not be obvious at first unless you're Dutch.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Now is better than never.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Although never is often better than *right* now.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hard to explain, it's a bad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the implementation is easy to explain, it may be a good idea.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Namespaces are one honking great idea -- let's do more of those!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7F408-9300-1647-8622-7CB9BD411EA7}"/>
              </a:ext>
            </a:extLst>
          </p:cNvPr>
          <p:cNvSpPr txBox="1"/>
          <p:nvPr/>
        </p:nvSpPr>
        <p:spPr>
          <a:xfrm>
            <a:off x="6848747" y="804348"/>
            <a:ext cx="2271776" cy="116955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Code Pro" panose="020B0509030403020204" pitchFamily="49" charset="0"/>
              </a:rPr>
              <a:t>class Server():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pass</a:t>
            </a:r>
          </a:p>
          <a:p>
            <a:endParaRPr lang="en-US" sz="1400" dirty="0">
              <a:latin typeface="Source Code Pro" panose="020B0509030403020204" pitchFamily="49" charset="0"/>
            </a:endParaRPr>
          </a:p>
          <a:p>
            <a:r>
              <a:rPr lang="en-US" sz="1400" dirty="0">
                <a:latin typeface="Source Code Pro" panose="020B0509030403020204" pitchFamily="49" charset="0"/>
              </a:rPr>
              <a:t>class Server(object):</a:t>
            </a:r>
          </a:p>
          <a:p>
            <a:r>
              <a:rPr lang="en-US" sz="1400" dirty="0">
                <a:latin typeface="Source Code Pro" panose="020B0509030403020204" pitchFamily="49" charset="0"/>
              </a:rPr>
              <a:t>    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E0359-0E71-D742-B3C6-FCD994CE8101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916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362FA-A5CE-3443-A1DD-AE5E73BD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3744"/>
            <a:ext cx="10797116" cy="68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9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D0CA8-BAAC-9040-8A16-1C4E0868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5" y="0"/>
            <a:ext cx="10991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6876-DE56-9249-9F17-0639E6AD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86266-A135-0A43-A18E-DDAFCEC99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application using Flask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89FB9-D7C2-A24F-AD3D-88870A61CF15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57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A26D-31E1-1A47-8851-64724E5C2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5A2D-63D2-6247-8C20-AF796AF97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using </a:t>
            </a:r>
            <a:r>
              <a:rPr lang="en-US" dirty="0" err="1"/>
              <a:t>PyData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ADE33-1C7E-6C40-8904-5362287A04FD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04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9E7DBF-C3EB-4F90-8373-4C9FFC7C9391}"/>
              </a:ext>
            </a:extLst>
          </p:cNvPr>
          <p:cNvSpPr txBox="1"/>
          <p:nvPr/>
        </p:nvSpPr>
        <p:spPr>
          <a:xfrm>
            <a:off x="836763" y="282442"/>
            <a:ext cx="10518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you would like to know more about </a:t>
            </a:r>
            <a:r>
              <a:rPr lang="en-US" sz="3600" dirty="0" err="1"/>
              <a:t>Jupyter</a:t>
            </a:r>
            <a:r>
              <a:rPr lang="en-US" sz="3600" dirty="0"/>
              <a:t> Notebook, please check out my Pluralsight course, ‘Getting Started with </a:t>
            </a:r>
            <a:r>
              <a:rPr lang="en-US" sz="3600" dirty="0" err="1"/>
              <a:t>Jupyter</a:t>
            </a:r>
            <a:r>
              <a:rPr lang="en-US" sz="3600" dirty="0"/>
              <a:t> Notebook and Python’.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3564-EF02-4859-91CB-3684A830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07" y="4718685"/>
            <a:ext cx="6096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57C0C-A3EE-4C79-B566-0A06B72B1DCE}"/>
              </a:ext>
            </a:extLst>
          </p:cNvPr>
          <p:cNvSpPr txBox="1"/>
          <p:nvPr/>
        </p:nvSpPr>
        <p:spPr>
          <a:xfrm>
            <a:off x="4304895" y="3299674"/>
            <a:ext cx="566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 the code or visit the link for a FREE 10-day trial!</a:t>
            </a:r>
          </a:p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-notebook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199B0-2515-46E0-B803-397FE754806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22D08-A2B3-ED49-B647-3249A048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59076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E61B-7486-4C4B-A261-A887434D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6CA4-17E0-D745-9ADB-B8E8ADB27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89" y="685800"/>
            <a:ext cx="6446063" cy="5486400"/>
          </a:xfrm>
        </p:spPr>
        <p:txBody>
          <a:bodyPr/>
          <a:lstStyle/>
          <a:p>
            <a:r>
              <a:rPr lang="en-US" dirty="0"/>
              <a:t>douglas@douglasstarnes.com</a:t>
            </a:r>
          </a:p>
          <a:p>
            <a:r>
              <a:rPr lang="en-US" dirty="0"/>
              <a:t>@</a:t>
            </a:r>
            <a:r>
              <a:rPr lang="en-US" dirty="0" err="1"/>
              <a:t>poweredbyaltnet</a:t>
            </a:r>
            <a:endParaRPr lang="en-US" dirty="0"/>
          </a:p>
          <a:p>
            <a:r>
              <a:rPr lang="en-US" dirty="0"/>
              <a:t>www.douglasstarnes.com</a:t>
            </a:r>
          </a:p>
          <a:p>
            <a:r>
              <a:rPr lang="en-US" dirty="0"/>
              <a:t>Slides: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douglasstarnes</a:t>
            </a:r>
            <a:r>
              <a:rPr lang="en-US" dirty="0"/>
              <a:t>/MusicCityTech18</a:t>
            </a:r>
          </a:p>
        </p:txBody>
      </p:sp>
    </p:spTree>
    <p:extLst>
      <p:ext uri="{BB962C8B-B14F-4D97-AF65-F5344CB8AC3E}">
        <p14:creationId xmlns:p14="http://schemas.microsoft.com/office/powerpoint/2010/main" val="28201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BA62B-F7E5-48E7-A6A9-17CD532BB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" y="343089"/>
            <a:ext cx="3047748" cy="45716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364FB-AEC7-4B9F-9CA4-D2435E3D6B1D}"/>
              </a:ext>
            </a:extLst>
          </p:cNvPr>
          <p:cNvGrpSpPr/>
          <p:nvPr/>
        </p:nvGrpSpPr>
        <p:grpSpPr>
          <a:xfrm>
            <a:off x="438150" y="647700"/>
            <a:ext cx="2889250" cy="2146300"/>
            <a:chOff x="438150" y="647700"/>
            <a:chExt cx="2889250" cy="21463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922FA2-81E1-4135-B9EF-2325486AC61B}"/>
                </a:ext>
              </a:extLst>
            </p:cNvPr>
            <p:cNvSpPr/>
            <p:nvPr/>
          </p:nvSpPr>
          <p:spPr>
            <a:xfrm>
              <a:off x="438150" y="647700"/>
              <a:ext cx="2889250" cy="2146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E9E92E-9F88-4C1A-9B4B-FC5DC9050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568" y="727573"/>
              <a:ext cx="2125789" cy="190132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61FADF3-6199-46D3-B810-B7934B9E75DE}"/>
              </a:ext>
            </a:extLst>
          </p:cNvPr>
          <p:cNvSpPr txBox="1"/>
          <p:nvPr/>
        </p:nvSpPr>
        <p:spPr>
          <a:xfrm rot="19782896">
            <a:off x="393938" y="2804123"/>
            <a:ext cx="1083951" cy="369332"/>
          </a:xfrm>
          <a:prstGeom prst="rect">
            <a:avLst/>
          </a:prstGeom>
          <a:solidFill>
            <a:srgbClr val="98182A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tencil" panose="040409050D0802020404" pitchFamily="82" charset="0"/>
              </a:rPr>
              <a:t>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7E978-37B2-431F-84E8-F05DA2C96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274" y="343089"/>
            <a:ext cx="2941250" cy="2205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0C5E55-5ACF-4251-A024-902A408A3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728" y="343089"/>
            <a:ext cx="4864496" cy="2947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9C3F7-ED70-4E6A-ACA9-D4BF6FE02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25" y="5250005"/>
            <a:ext cx="3276475" cy="1296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5330B-FF18-4439-A7C6-F44B68219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256" y="3683000"/>
            <a:ext cx="4887968" cy="2749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597ED2-531F-448F-A1CE-01A68A1B9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274" y="3079367"/>
            <a:ext cx="2941250" cy="1470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5DA46D-112D-4FD3-A466-66099B177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4626" y="4800600"/>
            <a:ext cx="2622527" cy="181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DCED36-8E90-4672-8B73-3560D2D3CE6C}"/>
              </a:ext>
            </a:extLst>
          </p:cNvPr>
          <p:cNvSpPr txBox="1"/>
          <p:nvPr/>
        </p:nvSpPr>
        <p:spPr>
          <a:xfrm>
            <a:off x="10511732" y="6517542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9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09EF8-082F-43C3-AC40-6AE8D166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0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56036-85F2-4CA5-9608-6DDDD5554DFA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092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88D05-6456-42E2-8198-F1BB074C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D3961-F30C-4601-A557-8923413632F8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771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BB2CB-57CC-4016-B2FD-CDE8F6F9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96" y="908050"/>
            <a:ext cx="9498008" cy="5132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1616E-1A55-42E0-99CE-B31B3EF352F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048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73AC5-2F30-4FF8-8044-B07BDC306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1787"/>
            <a:ext cx="4201068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27458-2FEF-4247-9B10-DCBAA7C6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317750"/>
            <a:ext cx="2476500" cy="1444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E99E9-2825-4713-90B1-CBCD814A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600" y="480853"/>
            <a:ext cx="5340350" cy="2803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ED849-D471-4EB2-952E-E3932751B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403" y="1200353"/>
            <a:ext cx="3250794" cy="3250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2EF7D6-0C2E-4362-AFF7-F180CC78B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671" y="3496341"/>
            <a:ext cx="2852893" cy="33616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2B331A-AA35-453A-9A1A-CFFD258EF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453" y="5017516"/>
            <a:ext cx="3116263" cy="173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7BA43E-1770-4ACC-86FC-E126D54E12DF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91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D671D-6E90-4A56-872C-47ED00FA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37" y="760912"/>
            <a:ext cx="9483725" cy="5336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086381-0B78-44EB-B782-982D8680509E}"/>
              </a:ext>
            </a:extLst>
          </p:cNvPr>
          <p:cNvSpPr txBox="1"/>
          <p:nvPr/>
        </p:nvSpPr>
        <p:spPr>
          <a:xfrm>
            <a:off x="10511732" y="6550223"/>
            <a:ext cx="1680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</a:t>
            </a:r>
            <a:r>
              <a:rPr lang="en-US" sz="1400" dirty="0" err="1"/>
              <a:t>poweredbyaltnet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26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brushed metal presentation (widescreen).potx" id="{C4E52658-42BB-4751-AD45-DBF99E6546BE}" vid="{DAEF9E1A-844D-45D9-BB7C-945DFF722FA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2039</TotalTime>
  <Words>3598</Words>
  <Application>Microsoft Macintosh PowerPoint</Application>
  <PresentationFormat>Widescreen</PresentationFormat>
  <Paragraphs>501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Consolas</vt:lpstr>
      <vt:lpstr>Georgia</vt:lpstr>
      <vt:lpstr>Source Code Pro</vt:lpstr>
      <vt:lpstr>Stencil</vt:lpstr>
      <vt:lpstr>Brushed Metal 16x9</vt:lpstr>
      <vt:lpstr>Python: What’s in it for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</vt:lpstr>
      <vt:lpstr>DEMO</vt:lpstr>
      <vt:lpstr>PowerPoint Presentation</vt:lpstr>
      <vt:lpstr>Thank you!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What’s in it for You</dc:title>
  <dc:creator>Douglas Starnes</dc:creator>
  <cp:lastModifiedBy>Douglas Starnes</cp:lastModifiedBy>
  <cp:revision>101</cp:revision>
  <dcterms:created xsi:type="dcterms:W3CDTF">2018-05-23T19:58:13Z</dcterms:created>
  <dcterms:modified xsi:type="dcterms:W3CDTF">2018-05-29T23:55:31Z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